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9"/>
  </p:notesMasterIdLst>
  <p:sldIdLst>
    <p:sldId id="256" r:id="rId2"/>
    <p:sldId id="343" r:id="rId3"/>
    <p:sldId id="356" r:id="rId4"/>
    <p:sldId id="331" r:id="rId5"/>
    <p:sldId id="344" r:id="rId6"/>
    <p:sldId id="340" r:id="rId7"/>
    <p:sldId id="353" r:id="rId8"/>
    <p:sldId id="339" r:id="rId9"/>
    <p:sldId id="348" r:id="rId10"/>
    <p:sldId id="345" r:id="rId11"/>
    <p:sldId id="347" r:id="rId12"/>
    <p:sldId id="332" r:id="rId13"/>
    <p:sldId id="358" r:id="rId14"/>
    <p:sldId id="359" r:id="rId15"/>
    <p:sldId id="360" r:id="rId16"/>
    <p:sldId id="361" r:id="rId17"/>
    <p:sldId id="351" r:id="rId18"/>
    <p:sldId id="330" r:id="rId19"/>
    <p:sldId id="354" r:id="rId20"/>
    <p:sldId id="352" r:id="rId21"/>
    <p:sldId id="346" r:id="rId22"/>
    <p:sldId id="318" r:id="rId23"/>
    <p:sldId id="319" r:id="rId24"/>
    <p:sldId id="320" r:id="rId25"/>
    <p:sldId id="321" r:id="rId26"/>
    <p:sldId id="322" r:id="rId27"/>
    <p:sldId id="311" r:id="rId28"/>
    <p:sldId id="312" r:id="rId29"/>
    <p:sldId id="329" r:id="rId30"/>
    <p:sldId id="313" r:id="rId31"/>
    <p:sldId id="316" r:id="rId32"/>
    <p:sldId id="317" r:id="rId33"/>
    <p:sldId id="357" r:id="rId34"/>
    <p:sldId id="355" r:id="rId35"/>
    <p:sldId id="349" r:id="rId36"/>
    <p:sldId id="310" r:id="rId37"/>
    <p:sldId id="259" r:id="rId38"/>
    <p:sldId id="268" r:id="rId39"/>
    <p:sldId id="269" r:id="rId40"/>
    <p:sldId id="291" r:id="rId41"/>
    <p:sldId id="289" r:id="rId42"/>
    <p:sldId id="285" r:id="rId43"/>
    <p:sldId id="293" r:id="rId44"/>
    <p:sldId id="294" r:id="rId45"/>
    <p:sldId id="266" r:id="rId46"/>
    <p:sldId id="350" r:id="rId47"/>
    <p:sldId id="286" r:id="rId48"/>
    <p:sldId id="290" r:id="rId49"/>
    <p:sldId id="327" r:id="rId50"/>
    <p:sldId id="324" r:id="rId51"/>
    <p:sldId id="323" r:id="rId52"/>
    <p:sldId id="295" r:id="rId53"/>
    <p:sldId id="300" r:id="rId54"/>
    <p:sldId id="302" r:id="rId55"/>
    <p:sldId id="303" r:id="rId56"/>
    <p:sldId id="304" r:id="rId57"/>
    <p:sldId id="299" r:id="rId58"/>
    <p:sldId id="305" r:id="rId59"/>
    <p:sldId id="306" r:id="rId60"/>
    <p:sldId id="307" r:id="rId61"/>
    <p:sldId id="308" r:id="rId62"/>
    <p:sldId id="301" r:id="rId63"/>
    <p:sldId id="309" r:id="rId64"/>
    <p:sldId id="325" r:id="rId65"/>
    <p:sldId id="328" r:id="rId66"/>
    <p:sldId id="342" r:id="rId67"/>
    <p:sldId id="292" r:id="rId68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2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Arial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134939" y="63928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434974" y="6343648"/>
            <a:ext cx="8497890" cy="34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i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Maria Nica, Ambasciatrice eTwinning USR Campania</a:t>
            </a:r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274635"/>
            <a:ext cx="8229600" cy="1325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Titolo Testo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6387911" y="6183632"/>
            <a:ext cx="330579" cy="3454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spcBef>
                <a:spcPts val="1000"/>
              </a:spcBef>
              <a:defRPr sz="1700" i="1">
                <a:solidFill>
                  <a:srgbClr val="066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99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99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99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99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99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99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99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99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ln>
            <a:noFill/>
          </a:ln>
          <a:solidFill>
            <a:srgbClr val="FF99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035754" marR="0" indent="-578553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456264" marR="0" indent="-541864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982609" marR="0" indent="-64910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5088" marR="0" indent="-722488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2288" marR="0" indent="-722488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89488" marR="0" indent="-722488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6688" marR="0" indent="-722488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3888" marR="0" indent="-722488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17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17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17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17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17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17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17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17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1700" b="0" i="1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NjAf4cqNC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psZqW3GCUBg&amp;list=PLtA54levDap2LSHWtTOaXe8K4PK5qUpWE&amp;index=9" TargetMode="Externa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NjAf4cqNC0" TargetMode="External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mentep-sat-runner.eun.org/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hyperlink" Target="https://youtu.be/UQKV-VM7zvQ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wNjAf4cqNC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NjAf4cqNC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ec.europa.eu/education/education-in-the-eu/digital-education-action-plan_it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NjAf4cqNC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4.png"/><Relationship Id="rId4" Type="http://schemas.openxmlformats.org/officeDocument/2006/relationships/hyperlink" Target="https://www.etwinning.net/it/pub/etwinning-plus/highlights/the-learning-school.ht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hyperlink" Target="https://youtu.be/RwuAAtDgpO0" TargetMode="Externa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://www.indire.it/2020/11/20/etwinning-per-la-formazione-universitaria-dei-docenti-da-martedi-24-via-alla-conferenza-europea/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hyperlink" Target="https://etwinning.indire.it/supporto-e-formazione/formazione-online/" TargetMode="Externa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hyperlink" Target="https://etwinning.indire.it/sos-didattica-a-distanza/#gruppo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NjAf4cqNC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wdVzcCvwbo&amp;feature=youtu.be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8.t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9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0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1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2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5.t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NjAf4cqNC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9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80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jpeg"/><Relationship Id="rId7" Type="http://schemas.openxmlformats.org/officeDocument/2006/relationships/image" Target="../media/image8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3.jpeg"/><Relationship Id="rId7" Type="http://schemas.openxmlformats.org/officeDocument/2006/relationships/image" Target="../media/image8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11" Type="http://schemas.openxmlformats.org/officeDocument/2006/relationships/image" Target="../media/image4.png"/><Relationship Id="rId5" Type="http://schemas.openxmlformats.org/officeDocument/2006/relationships/image" Target="../media/image84.png"/><Relationship Id="rId10" Type="http://schemas.openxmlformats.org/officeDocument/2006/relationships/image" Target="../media/image89.jpg"/><Relationship Id="rId4" Type="http://schemas.openxmlformats.org/officeDocument/2006/relationships/image" Target="../media/image51.png"/><Relationship Id="rId9" Type="http://schemas.openxmlformats.org/officeDocument/2006/relationships/image" Target="../media/image8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erasmuscoursescroatia.com/2020/09/28/blended-mobility-courses/" TargetMode="External"/><Relationship Id="rId4" Type="http://schemas.openxmlformats.org/officeDocument/2006/relationships/image" Target="../media/image3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jpeg"/><Relationship Id="rId7" Type="http://schemas.openxmlformats.org/officeDocument/2006/relationships/image" Target="../media/image9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NjAf4cqNC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NjAf4cqNC0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hape 42"/>
          <p:cNvSpPr/>
          <p:nvPr/>
        </p:nvSpPr>
        <p:spPr>
          <a:xfrm>
            <a:off x="111918" y="551039"/>
            <a:ext cx="9144000" cy="4861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noAutofit/>
          </a:bodyPr>
          <a:lstStyle/>
          <a:p>
            <a:pPr algn="ctr">
              <a:lnSpc>
                <a:spcPct val="70000"/>
              </a:lnSpc>
              <a:spcBef>
                <a:spcPts val="1100"/>
              </a:spcBef>
              <a:defRPr sz="2500" b="1">
                <a:solidFill>
                  <a:srgbClr val="232AB4"/>
                </a:solidFill>
              </a:defRPr>
            </a:pPr>
            <a:endParaRPr lang="it-IT" dirty="0"/>
          </a:p>
          <a:p>
            <a:pPr algn="ctr">
              <a:lnSpc>
                <a:spcPct val="70000"/>
              </a:lnSpc>
              <a:spcBef>
                <a:spcPts val="1100"/>
              </a:spcBef>
              <a:defRPr sz="2500" b="1">
                <a:solidFill>
                  <a:srgbClr val="232AB4"/>
                </a:solidFill>
              </a:defRPr>
            </a:pPr>
            <a:endParaRPr lang="it-IT" dirty="0"/>
          </a:p>
          <a:p>
            <a:pPr algn="ctr">
              <a:lnSpc>
                <a:spcPct val="70000"/>
              </a:lnSpc>
              <a:spcBef>
                <a:spcPts val="1100"/>
              </a:spcBef>
              <a:defRPr sz="2500" b="1">
                <a:solidFill>
                  <a:srgbClr val="232AB4"/>
                </a:solidFill>
              </a:defRPr>
            </a:pPr>
            <a:endParaRPr lang="it-IT" dirty="0"/>
          </a:p>
          <a:p>
            <a:pPr algn="ctr">
              <a:lnSpc>
                <a:spcPct val="70000"/>
              </a:lnSpc>
              <a:spcBef>
                <a:spcPts val="1100"/>
              </a:spcBef>
              <a:defRPr sz="2500" b="1">
                <a:solidFill>
                  <a:srgbClr val="232AB4"/>
                </a:solidFill>
              </a:defRPr>
            </a:pPr>
            <a:r>
              <a:rPr dirty="0" err="1"/>
              <a:t>Seminario</a:t>
            </a:r>
            <a:r>
              <a:rPr dirty="0"/>
              <a:t> </a:t>
            </a:r>
            <a:r>
              <a:rPr lang="it-IT" dirty="0"/>
              <a:t>Territoriale</a:t>
            </a:r>
            <a:r>
              <a:rPr dirty="0"/>
              <a:t> eTwinning </a:t>
            </a:r>
            <a:endParaRPr lang="it-IT" dirty="0">
              <a:latin typeface="Calibri"/>
              <a:cs typeface="Calibri"/>
              <a:sym typeface="Calibri"/>
            </a:endParaRPr>
          </a:p>
          <a:p>
            <a:pPr algn="ctr"/>
            <a:endParaRPr lang="it-IT" sz="2800" dirty="0">
              <a:solidFill>
                <a:srgbClr val="0070C0"/>
              </a:solidFill>
              <a:latin typeface="Calibri"/>
              <a:cs typeface="Calibri"/>
              <a:sym typeface="Calibri"/>
            </a:endParaRPr>
          </a:p>
          <a:p>
            <a:pPr algn="ctr"/>
            <a:endParaRPr lang="it-IT" sz="2800" dirty="0">
              <a:solidFill>
                <a:srgbClr val="0070C0"/>
              </a:solidFill>
              <a:latin typeface="Calibri"/>
              <a:cs typeface="Calibri"/>
              <a:sym typeface="Calibri"/>
            </a:endParaRPr>
          </a:p>
          <a:p>
            <a:pPr algn="ctr"/>
            <a:r>
              <a:rPr lang="it-IT" sz="2200" b="1" dirty="0">
                <a:solidFill>
                  <a:srgbClr val="002060"/>
                </a:solidFill>
                <a:highlight>
                  <a:srgbClr val="FFFF00"/>
                </a:highlight>
              </a:rPr>
              <a:t>“LE ETWINNING SCHOOLS PER L’INNOVAZIONE DIDATTICA”</a:t>
            </a:r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>
                <a:solidFill>
                  <a:schemeClr val="accent2"/>
                </a:solidFill>
              </a:rPr>
              <a:t>Scuola Superiore di I Grado «</a:t>
            </a:r>
            <a:r>
              <a:rPr lang="it-IT" b="1" dirty="0" err="1">
                <a:solidFill>
                  <a:schemeClr val="accent2"/>
                </a:solidFill>
              </a:rPr>
              <a:t>R</a:t>
            </a:r>
            <a:r>
              <a:rPr lang="it-IT" b="1" dirty="0">
                <a:solidFill>
                  <a:schemeClr val="accent2"/>
                </a:solidFill>
              </a:rPr>
              <a:t>. Fucini – Roncalli»</a:t>
            </a:r>
          </a:p>
          <a:p>
            <a:pPr algn="ctr"/>
            <a:r>
              <a:rPr lang="it-IT" b="1" dirty="0">
                <a:solidFill>
                  <a:schemeClr val="accent2"/>
                </a:solidFill>
              </a:rPr>
              <a:t>Gragnano</a:t>
            </a:r>
            <a:endParaRPr lang="it-IT" dirty="0">
              <a:solidFill>
                <a:schemeClr val="accent2"/>
              </a:solidFill>
            </a:endParaRPr>
          </a:p>
          <a:p>
            <a:pPr algn="ctr"/>
            <a:endParaRPr lang="it-IT" sz="2000" b="1" dirty="0">
              <a:highlight>
                <a:srgbClr val="FFFF00"/>
              </a:highlight>
            </a:endParaRPr>
          </a:p>
          <a:p>
            <a:pPr algn="ctr"/>
            <a:endParaRPr lang="it-IT" sz="2000" b="1" dirty="0">
              <a:highlight>
                <a:srgbClr val="FFFF00"/>
              </a:highlight>
            </a:endParaRPr>
          </a:p>
          <a:p>
            <a:pPr algn="ctr"/>
            <a:r>
              <a:rPr lang="it-IT" sz="2000" b="1" dirty="0">
                <a:solidFill>
                  <a:schemeClr val="accent2"/>
                </a:solidFill>
              </a:rPr>
              <a:t>1</a:t>
            </a:r>
            <a:r>
              <a:rPr sz="2000" b="1" dirty="0">
                <a:solidFill>
                  <a:schemeClr val="accent2"/>
                </a:solidFill>
              </a:rPr>
              <a:t> </a:t>
            </a:r>
            <a:r>
              <a:rPr lang="it-IT" sz="2000" b="1" dirty="0">
                <a:solidFill>
                  <a:schemeClr val="accent2"/>
                </a:solidFill>
              </a:rPr>
              <a:t>dicembre</a:t>
            </a:r>
            <a:r>
              <a:rPr sz="2000" b="1" dirty="0">
                <a:solidFill>
                  <a:schemeClr val="accent2"/>
                </a:solidFill>
              </a:rPr>
              <a:t> 20</a:t>
            </a:r>
            <a:r>
              <a:rPr lang="it-IT" sz="2000" b="1" dirty="0">
                <a:solidFill>
                  <a:schemeClr val="accent2"/>
                </a:solidFill>
              </a:rPr>
              <a:t>20</a:t>
            </a:r>
            <a:r>
              <a:rPr sz="2000" b="1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534272"/>
            <a:ext cx="8547515" cy="5846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751760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5F2A941-575B-444E-8ADA-C2CDD9F7E19D}"/>
              </a:ext>
            </a:extLst>
          </p:cNvPr>
          <p:cNvSpPr/>
          <p:nvPr/>
        </p:nvSpPr>
        <p:spPr>
          <a:xfrm>
            <a:off x="726241" y="1166723"/>
            <a:ext cx="76915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sz="4000" dirty="0">
              <a:solidFill>
                <a:srgbClr val="2D3033"/>
              </a:solidFill>
              <a:latin typeface="Open Sans"/>
            </a:endParaRPr>
          </a:p>
          <a:p>
            <a:pPr algn="just"/>
            <a:r>
              <a:rPr lang="it-IT" sz="4000" dirty="0">
                <a:solidFill>
                  <a:srgbClr val="2D3033"/>
                </a:solidFill>
                <a:latin typeface="Open Sans"/>
              </a:rPr>
              <a:t>“Circa i </a:t>
            </a:r>
            <a:r>
              <a:rPr lang="it-IT" sz="4000" b="1" dirty="0">
                <a:solidFill>
                  <a:srgbClr val="2D3033"/>
                </a:solidFill>
                <a:latin typeface="Open Sans"/>
              </a:rPr>
              <a:t>due terzi dei bambini</a:t>
            </a:r>
            <a:r>
              <a:rPr lang="it-IT" sz="4000" dirty="0">
                <a:solidFill>
                  <a:srgbClr val="2D3033"/>
                </a:solidFill>
                <a:latin typeface="Open Sans"/>
              </a:rPr>
              <a:t> che oggi frequentano la scuola primaria andranno a fare </a:t>
            </a:r>
            <a:r>
              <a:rPr lang="it-IT" sz="4000" b="1" dirty="0">
                <a:solidFill>
                  <a:srgbClr val="2D3033"/>
                </a:solidFill>
                <a:latin typeface="Open Sans"/>
              </a:rPr>
              <a:t>lavori che ancora non sono stati inventati</a:t>
            </a:r>
            <a:r>
              <a:rPr lang="it-IT" sz="4000" dirty="0">
                <a:solidFill>
                  <a:srgbClr val="2D3033"/>
                </a:solidFill>
                <a:latin typeface="Open Sans"/>
              </a:rPr>
              <a:t>”. </a:t>
            </a:r>
          </a:p>
          <a:p>
            <a:pPr algn="just"/>
            <a:endParaRPr lang="it-IT" sz="4000" dirty="0">
              <a:solidFill>
                <a:srgbClr val="2D3033"/>
              </a:solidFill>
              <a:latin typeface="Open Sans"/>
            </a:endParaRPr>
          </a:p>
          <a:p>
            <a:endParaRPr lang="it-IT" sz="2000" dirty="0">
              <a:solidFill>
                <a:srgbClr val="2D3033"/>
              </a:solidFill>
              <a:latin typeface="Open Sans"/>
            </a:endParaRPr>
          </a:p>
          <a:p>
            <a:r>
              <a:rPr lang="it-IT" sz="2000" dirty="0">
                <a:solidFill>
                  <a:srgbClr val="002060"/>
                </a:solidFill>
              </a:rPr>
              <a:t> (“</a:t>
            </a:r>
            <a:r>
              <a:rPr lang="it-IT" sz="2000" dirty="0" err="1">
                <a:solidFill>
                  <a:srgbClr val="002060"/>
                </a:solidFill>
              </a:rPr>
              <a:t>Now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 err="1">
                <a:solidFill>
                  <a:srgbClr val="002060"/>
                </a:solidFill>
              </a:rPr>
              <a:t>you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 err="1">
                <a:solidFill>
                  <a:srgbClr val="002060"/>
                </a:solidFill>
              </a:rPr>
              <a:t>see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 err="1">
                <a:solidFill>
                  <a:srgbClr val="002060"/>
                </a:solidFill>
              </a:rPr>
              <a:t>it</a:t>
            </a:r>
            <a:r>
              <a:rPr lang="it-IT" sz="2000" dirty="0">
                <a:solidFill>
                  <a:srgbClr val="002060"/>
                </a:solidFill>
              </a:rPr>
              <a:t>”, </a:t>
            </a:r>
            <a:r>
              <a:rPr lang="it-IT" sz="2000" b="1" i="1" dirty="0">
                <a:solidFill>
                  <a:srgbClr val="002060"/>
                </a:solidFill>
              </a:rPr>
              <a:t>Cathy Davidson</a:t>
            </a:r>
            <a:r>
              <a:rPr lang="it-IT" sz="2000" dirty="0">
                <a:solidFill>
                  <a:srgbClr val="002060"/>
                </a:solidFill>
              </a:rPr>
              <a:t>, Professor of English and </a:t>
            </a:r>
            <a:r>
              <a:rPr lang="it-IT" sz="2000" dirty="0" err="1">
                <a:solidFill>
                  <a:srgbClr val="002060"/>
                </a:solidFill>
              </a:rPr>
              <a:t>Founding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 err="1">
                <a:solidFill>
                  <a:srgbClr val="002060"/>
                </a:solidFill>
              </a:rPr>
              <a:t>Director</a:t>
            </a:r>
            <a:r>
              <a:rPr lang="it-IT" sz="2000" dirty="0">
                <a:solidFill>
                  <a:srgbClr val="002060"/>
                </a:solidFill>
              </a:rPr>
              <a:t> of the </a:t>
            </a:r>
            <a:r>
              <a:rPr lang="it-IT" sz="2000" dirty="0" err="1">
                <a:solidFill>
                  <a:srgbClr val="002060"/>
                </a:solidFill>
              </a:rPr>
              <a:t>Futures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 err="1">
                <a:solidFill>
                  <a:srgbClr val="002060"/>
                </a:solidFill>
              </a:rPr>
              <a:t>Initiative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 err="1">
                <a:solidFill>
                  <a:srgbClr val="002060"/>
                </a:solidFill>
              </a:rPr>
              <a:t>at</a:t>
            </a:r>
            <a:r>
              <a:rPr lang="it-IT" sz="2000" dirty="0">
                <a:solidFill>
                  <a:srgbClr val="002060"/>
                </a:solidFill>
              </a:rPr>
              <a:t> the Graduate Center, UNY)</a:t>
            </a:r>
          </a:p>
        </p:txBody>
      </p:sp>
    </p:spTree>
    <p:extLst>
      <p:ext uri="{BB962C8B-B14F-4D97-AF65-F5344CB8AC3E}">
        <p14:creationId xmlns:p14="http://schemas.microsoft.com/office/powerpoint/2010/main" val="2236530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hlinkClick r:id="rId3"/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863605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80BB747-3718-3D47-B19D-994F0E0FA1B9}"/>
              </a:ext>
            </a:extLst>
          </p:cNvPr>
          <p:cNvSpPr txBox="1"/>
          <p:nvPr/>
        </p:nvSpPr>
        <p:spPr>
          <a:xfrm>
            <a:off x="1781493" y="1184317"/>
            <a:ext cx="5698031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Arial"/>
              </a:rPr>
              <a:t>L’INTELLIGENZA A UNA DIMENSIONE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EE22BDE-62CF-9A43-B177-7CD4A60D0E09}"/>
              </a:ext>
            </a:extLst>
          </p:cNvPr>
          <p:cNvSpPr txBox="1"/>
          <p:nvPr/>
        </p:nvSpPr>
        <p:spPr>
          <a:xfrm>
            <a:off x="462732" y="1920387"/>
            <a:ext cx="8442372" cy="2923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La scuola italiana sembra che non si accorga: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it-IT" sz="2800" dirty="0">
                <a:solidFill>
                  <a:srgbClr val="002060"/>
                </a:solidFill>
              </a:rPr>
              <a:t>Della dimensione emotiva (</a:t>
            </a:r>
            <a:r>
              <a:rPr lang="it-IT" sz="2800" dirty="0" err="1">
                <a:solidFill>
                  <a:srgbClr val="002060"/>
                </a:solidFill>
              </a:rPr>
              <a:t>Goleman</a:t>
            </a:r>
            <a:r>
              <a:rPr lang="it-IT" sz="2800" dirty="0">
                <a:solidFill>
                  <a:srgbClr val="002060"/>
                </a:solidFill>
              </a:rPr>
              <a:t>)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it-IT" sz="28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Della pluralità delle forme di intelligenza (Gardner)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it-IT" sz="2800" dirty="0">
                <a:solidFill>
                  <a:srgbClr val="002060"/>
                </a:solidFill>
              </a:rPr>
              <a:t>Delle nuove modalità di apprendere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it-IT" sz="28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Dei multipli linguaggi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53FAD4-5275-6C40-B10A-2C93B0C51A6F}"/>
              </a:ext>
            </a:extLst>
          </p:cNvPr>
          <p:cNvSpPr txBox="1"/>
          <p:nvPr/>
        </p:nvSpPr>
        <p:spPr>
          <a:xfrm>
            <a:off x="434974" y="4900183"/>
            <a:ext cx="8475380" cy="954103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50800" dir="5400000" algn="ctr" rotWithShape="0">
              <a:srgbClr val="FFC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E nonostante le Linee Guida, continua a utilizzare soprattutto </a:t>
            </a:r>
            <a:r>
              <a:rPr lang="it-IT" sz="3200" b="1" dirty="0">
                <a:solidFill>
                  <a:srgbClr val="002060"/>
                </a:solidFill>
              </a:rPr>
              <a:t>il canale trasmissivo</a:t>
            </a:r>
            <a:endParaRPr kumimoji="0" lang="it-IT" sz="32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068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641" y="2079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D2E359D-6034-A54A-BDDC-D2EC21A2C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494"/>
            <a:ext cx="9144000" cy="511185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652369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95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6735" y="12552"/>
            <a:ext cx="647732" cy="64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79EB149-EF49-454F-9989-035E9D58C9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221"/>
            <a:ext cx="9144000" cy="5451345"/>
          </a:xfrm>
          <a:prstGeom prst="rect">
            <a:avLst/>
          </a:prstGeom>
        </p:spPr>
      </p:pic>
      <p:pic>
        <p:nvPicPr>
          <p:cNvPr id="11" name="Immagine 10">
            <a:hlinkClick r:id="rId5"/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4" y="843102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67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hlinkClick r:id="rId3"/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863605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9797" y="972614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magine 5">
            <a:hlinkClick r:id="rId6"/>
            <a:extLst>
              <a:ext uri="{FF2B5EF4-FFF2-40B4-BE49-F238E27FC236}">
                <a16:creationId xmlns:a16="http://schemas.microsoft.com/office/drawing/2014/main" id="{47B5B65A-80CE-E442-8465-905ADF3E9C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865" y="950562"/>
            <a:ext cx="6475504" cy="540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5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383" y="-6276"/>
            <a:ext cx="460091" cy="46009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F1B39B5A-6BD1-234F-B2C2-6733AA06C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3" y="4735948"/>
            <a:ext cx="3470290" cy="462522"/>
          </a:xfrm>
        </p:spPr>
        <p:txBody>
          <a:bodyPr>
            <a:normAutofit fontScale="90000"/>
          </a:bodyPr>
          <a:lstStyle/>
          <a:p>
            <a:endParaRPr lang="it-IT" altLang="it-IT" b="1" dirty="0">
              <a:solidFill>
                <a:srgbClr val="0070C0"/>
              </a:solidFill>
            </a:endParaRPr>
          </a:p>
        </p:txBody>
      </p:sp>
      <p:pic>
        <p:nvPicPr>
          <p:cNvPr id="3" name="Immagine 2">
            <a:hlinkClick r:id="rId4"/>
            <a:extLst>
              <a:ext uri="{FF2B5EF4-FFF2-40B4-BE49-F238E27FC236}">
                <a16:creationId xmlns:a16="http://schemas.microsoft.com/office/drawing/2014/main" id="{1C1582D9-2365-F149-B636-B5B993CA8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531"/>
            <a:ext cx="9144000" cy="470693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8701D4A-4218-D343-A4ED-633D78E4DD4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803356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81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383" y="-6276"/>
            <a:ext cx="460091" cy="460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3C1F4DC-2FED-3346-AD20-170092436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46" y="699346"/>
            <a:ext cx="7676708" cy="570621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8701D4A-4218-D343-A4ED-633D78E4DD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75" y="681117"/>
            <a:ext cx="8547515" cy="5846684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F1B39B5A-6BD1-234F-B2C2-6733AA06C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4316" y="96356"/>
            <a:ext cx="3470290" cy="462522"/>
          </a:xfrm>
        </p:spPr>
        <p:txBody>
          <a:bodyPr>
            <a:normAutofit fontScale="90000"/>
          </a:bodyPr>
          <a:lstStyle/>
          <a:p>
            <a:r>
              <a:rPr lang="it-IT" altLang="it-IT" b="1" dirty="0">
                <a:solidFill>
                  <a:srgbClr val="0070C0"/>
                </a:solidFill>
              </a:rPr>
              <a:t>LA FORMAZIONE</a:t>
            </a:r>
          </a:p>
        </p:txBody>
      </p:sp>
    </p:spTree>
    <p:extLst>
      <p:ext uri="{BB962C8B-B14F-4D97-AF65-F5344CB8AC3E}">
        <p14:creationId xmlns:p14="http://schemas.microsoft.com/office/powerpoint/2010/main" val="3395537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2ABA38A-11A8-A94F-965A-0E229A053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65" y="1204877"/>
            <a:ext cx="8024706" cy="5176079"/>
          </a:xfrm>
          <a:prstGeom prst="rect">
            <a:avLst/>
          </a:prstGeom>
        </p:spPr>
      </p:pic>
      <p:pic>
        <p:nvPicPr>
          <p:cNvPr id="11" name="Immagine 10">
            <a:hlinkClick r:id="rId4"/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4" y="509666"/>
            <a:ext cx="8547515" cy="584668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D606AB5-573F-AD48-AC16-5C8144F6A5F0}"/>
              </a:ext>
            </a:extLst>
          </p:cNvPr>
          <p:cNvSpPr txBox="1"/>
          <p:nvPr/>
        </p:nvSpPr>
        <p:spPr>
          <a:xfrm>
            <a:off x="1393678" y="883020"/>
            <a:ext cx="7078757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Benefits of Technology in the </a:t>
            </a:r>
            <a:r>
              <a:rPr lang="it-IT" sz="2800" b="1" dirty="0" err="1">
                <a:solidFill>
                  <a:srgbClr val="FF0000"/>
                </a:solidFill>
              </a:rPr>
              <a:t>Classroom</a:t>
            </a:r>
            <a:endParaRPr kumimoji="0" lang="it-IT" sz="2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4726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641" y="2079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B8E32E8-5DC3-784E-90A8-E26D1C648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6" y="1019645"/>
            <a:ext cx="8634621" cy="538591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6" y="562388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11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hlinkClick r:id="rId3"/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0" y="485060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3AF00DD-635F-0246-903E-50B62A471E7C}"/>
              </a:ext>
            </a:extLst>
          </p:cNvPr>
          <p:cNvSpPr txBox="1"/>
          <p:nvPr/>
        </p:nvSpPr>
        <p:spPr>
          <a:xfrm>
            <a:off x="1618938" y="861457"/>
            <a:ext cx="5726977" cy="1077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DIGITAL CITIZENSHIP – 3Cs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200" dirty="0">
                <a:solidFill>
                  <a:srgbClr val="002060"/>
                </a:solidFill>
              </a:rPr>
              <a:t>(</a:t>
            </a:r>
            <a:r>
              <a:rPr lang="it-IT" sz="3200" dirty="0" err="1">
                <a:solidFill>
                  <a:srgbClr val="FF0000"/>
                </a:solidFill>
              </a:rPr>
              <a:t>connect</a:t>
            </a:r>
            <a:r>
              <a:rPr lang="it-IT" sz="3200" dirty="0">
                <a:solidFill>
                  <a:srgbClr val="002060"/>
                </a:solidFill>
              </a:rPr>
              <a:t> – </a:t>
            </a:r>
            <a:r>
              <a:rPr lang="it-IT" sz="3200" dirty="0">
                <a:solidFill>
                  <a:srgbClr val="FF0000"/>
                </a:solidFill>
              </a:rPr>
              <a:t>create</a:t>
            </a:r>
            <a:r>
              <a:rPr lang="it-IT" sz="3200" dirty="0">
                <a:solidFill>
                  <a:srgbClr val="002060"/>
                </a:solidFill>
              </a:rPr>
              <a:t> – </a:t>
            </a:r>
            <a:r>
              <a:rPr lang="it-IT" sz="3200" dirty="0">
                <a:solidFill>
                  <a:srgbClr val="FF0000"/>
                </a:solidFill>
              </a:rPr>
              <a:t>combine</a:t>
            </a:r>
            <a:r>
              <a:rPr lang="it-IT" sz="3200" dirty="0">
                <a:solidFill>
                  <a:srgbClr val="002060"/>
                </a:solidFill>
              </a:rPr>
              <a:t>)</a:t>
            </a: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CF4F55-2535-1845-AD35-2EAD154F0651}"/>
              </a:ext>
            </a:extLst>
          </p:cNvPr>
          <p:cNvSpPr txBox="1"/>
          <p:nvPr/>
        </p:nvSpPr>
        <p:spPr>
          <a:xfrm>
            <a:off x="301209" y="2052022"/>
            <a:ext cx="8631655" cy="432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L’insegnante e gli studenti dovrebbero avere diritto a un </a:t>
            </a:r>
            <a:r>
              <a:rPr kumimoji="0" lang="it-IT" sz="2500" b="0" i="0" u="sng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accesso sicuro a internet in ogni momento</a:t>
            </a: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. </a:t>
            </a:r>
          </a:p>
          <a:p>
            <a:pPr marL="0" marR="0" indent="0" algn="just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Ispirandosi alla lezione di </a:t>
            </a:r>
            <a:r>
              <a:rPr kumimoji="0" lang="it-IT" sz="25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Piaget</a:t>
            </a: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e </a:t>
            </a:r>
            <a:r>
              <a:rPr kumimoji="0" lang="it-IT" sz="25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Papert</a:t>
            </a: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</a:t>
            </a: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l’uso di strumenti multimediali partecipativi nell’istruzione</a:t>
            </a: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è tipicamente orientato verso la </a:t>
            </a: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creazione di un ambiente più adattivo</a:t>
            </a: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incentrato sullo studente, in cui gli allievi possono </a:t>
            </a: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contribuire</a:t>
            </a: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al materiale del corso, </a:t>
            </a: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formulare</a:t>
            </a: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ed </a:t>
            </a: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esprimere</a:t>
            </a: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le proprie intuizioni e opinioni, </a:t>
            </a: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costruire</a:t>
            </a: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la propria comprensione di materiale, </a:t>
            </a: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collegando</a:t>
            </a: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concetti all’esperienza personale o agli eventi attuali, e </a:t>
            </a: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apprendendo</a:t>
            </a: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it-IT" sz="25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gli uni dagli altri in ambienti collaborativi</a:t>
            </a:r>
            <a:r>
              <a:rPr kumimoji="0" lang="it-IT" sz="25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6002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4D8A1A6-2348-AA4A-B47F-DDB6F6EDB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219"/>
            <a:ext cx="9144000" cy="5310741"/>
          </a:xfrm>
          <a:prstGeom prst="rect">
            <a:avLst/>
          </a:prstGeom>
        </p:spPr>
      </p:pic>
      <p:pic>
        <p:nvPicPr>
          <p:cNvPr id="11" name="Immagine 10">
            <a:hlinkClick r:id="rId5"/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485060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70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hlinkClick r:id="rId3"/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6" y="803356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04E6B3DF-6B3B-5247-A11D-C9FED10B4650}"/>
              </a:ext>
            </a:extLst>
          </p:cNvPr>
          <p:cNvSpPr/>
          <p:nvPr/>
        </p:nvSpPr>
        <p:spPr>
          <a:xfrm>
            <a:off x="0" y="2026235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600" b="1" dirty="0">
                <a:solidFill>
                  <a:srgbClr val="002060"/>
                </a:solidFill>
              </a:rPr>
              <a:t>- </a:t>
            </a:r>
            <a:r>
              <a:rPr lang="it-IT" sz="2600" b="1" dirty="0">
                <a:solidFill>
                  <a:srgbClr val="FF0000"/>
                </a:solidFill>
              </a:rPr>
              <a:t>Area di competenze 1</a:t>
            </a:r>
            <a:r>
              <a:rPr lang="it-IT" sz="2600" b="1" dirty="0">
                <a:solidFill>
                  <a:srgbClr val="002060"/>
                </a:solidFill>
              </a:rPr>
              <a:t>: </a:t>
            </a:r>
            <a:r>
              <a:rPr lang="it-IT" sz="2600" b="1" u="sng" dirty="0">
                <a:solidFill>
                  <a:srgbClr val="002060"/>
                </a:solidFill>
              </a:rPr>
              <a:t>Alfabetizzazione su informazioni e dati</a:t>
            </a:r>
          </a:p>
          <a:p>
            <a:r>
              <a:rPr lang="it-IT" sz="2600" b="1" dirty="0">
                <a:solidFill>
                  <a:srgbClr val="002060"/>
                </a:solidFill>
              </a:rPr>
              <a:t> </a:t>
            </a:r>
            <a:endParaRPr lang="it-IT" sz="1600" b="1" dirty="0">
              <a:solidFill>
                <a:srgbClr val="002060"/>
              </a:solidFill>
            </a:endParaRPr>
          </a:p>
          <a:p>
            <a:r>
              <a:rPr lang="it-IT" sz="2600" b="1" dirty="0">
                <a:solidFill>
                  <a:srgbClr val="002060"/>
                </a:solidFill>
              </a:rPr>
              <a:t>- </a:t>
            </a:r>
            <a:r>
              <a:rPr lang="it-IT" sz="2600" b="1" dirty="0">
                <a:solidFill>
                  <a:srgbClr val="FF0000"/>
                </a:solidFill>
              </a:rPr>
              <a:t>Area di competenze 2</a:t>
            </a:r>
            <a:r>
              <a:rPr lang="it-IT" sz="2600" b="1" dirty="0">
                <a:solidFill>
                  <a:srgbClr val="002060"/>
                </a:solidFill>
              </a:rPr>
              <a:t>: </a:t>
            </a:r>
            <a:r>
              <a:rPr lang="it-IT" sz="2600" b="1" u="sng" dirty="0">
                <a:solidFill>
                  <a:srgbClr val="002060"/>
                </a:solidFill>
              </a:rPr>
              <a:t>Comunicazione e collaborazione</a:t>
            </a:r>
          </a:p>
          <a:p>
            <a:r>
              <a:rPr lang="it-IT" sz="2600" b="1" dirty="0">
                <a:solidFill>
                  <a:srgbClr val="002060"/>
                </a:solidFill>
              </a:rPr>
              <a:t> </a:t>
            </a:r>
            <a:endParaRPr lang="it-IT" sz="1600" b="1" dirty="0">
              <a:solidFill>
                <a:srgbClr val="002060"/>
              </a:solidFill>
            </a:endParaRPr>
          </a:p>
          <a:p>
            <a:r>
              <a:rPr lang="it-IT" sz="2600" b="1" dirty="0">
                <a:solidFill>
                  <a:srgbClr val="002060"/>
                </a:solidFill>
              </a:rPr>
              <a:t>- </a:t>
            </a:r>
            <a:r>
              <a:rPr lang="it-IT" sz="2600" b="1" dirty="0">
                <a:solidFill>
                  <a:srgbClr val="FF0000"/>
                </a:solidFill>
              </a:rPr>
              <a:t>Area di competenze 3</a:t>
            </a:r>
            <a:r>
              <a:rPr lang="it-IT" sz="2600" b="1" dirty="0">
                <a:solidFill>
                  <a:srgbClr val="002060"/>
                </a:solidFill>
              </a:rPr>
              <a:t>: </a:t>
            </a:r>
            <a:r>
              <a:rPr lang="it-IT" sz="2600" b="1" u="sng" dirty="0">
                <a:solidFill>
                  <a:srgbClr val="002060"/>
                </a:solidFill>
              </a:rPr>
              <a:t>Creazione di contenuti digitali </a:t>
            </a:r>
          </a:p>
          <a:p>
            <a:endParaRPr lang="it-IT" sz="1600" b="1" u="sng" dirty="0">
              <a:solidFill>
                <a:srgbClr val="002060"/>
              </a:solidFill>
            </a:endParaRPr>
          </a:p>
          <a:p>
            <a:r>
              <a:rPr lang="it-IT" sz="2600" b="1" dirty="0">
                <a:solidFill>
                  <a:srgbClr val="002060"/>
                </a:solidFill>
              </a:rPr>
              <a:t>- </a:t>
            </a:r>
            <a:r>
              <a:rPr lang="it-IT" sz="2600" b="1" dirty="0">
                <a:solidFill>
                  <a:srgbClr val="FF0000"/>
                </a:solidFill>
              </a:rPr>
              <a:t>Area di competenze 4: </a:t>
            </a:r>
            <a:r>
              <a:rPr lang="it-IT" sz="2600" b="1" u="sng" dirty="0">
                <a:solidFill>
                  <a:srgbClr val="002060"/>
                </a:solidFill>
              </a:rPr>
              <a:t>Sicurezza </a:t>
            </a:r>
          </a:p>
          <a:p>
            <a:endParaRPr lang="it-IT" sz="1600" b="1" dirty="0">
              <a:solidFill>
                <a:srgbClr val="002060"/>
              </a:solidFill>
            </a:endParaRPr>
          </a:p>
          <a:p>
            <a:r>
              <a:rPr lang="it-IT" sz="2600" b="1" dirty="0">
                <a:solidFill>
                  <a:srgbClr val="002060"/>
                </a:solidFill>
              </a:rPr>
              <a:t>- </a:t>
            </a:r>
            <a:r>
              <a:rPr lang="it-IT" sz="2600" b="1" dirty="0">
                <a:solidFill>
                  <a:srgbClr val="FF0000"/>
                </a:solidFill>
              </a:rPr>
              <a:t>Area di competenze 5</a:t>
            </a:r>
            <a:r>
              <a:rPr lang="it-IT" sz="2600" b="1" dirty="0">
                <a:solidFill>
                  <a:srgbClr val="002060"/>
                </a:solidFill>
              </a:rPr>
              <a:t>: </a:t>
            </a:r>
            <a:r>
              <a:rPr lang="it-IT" sz="2600" b="1" u="sng" dirty="0">
                <a:solidFill>
                  <a:srgbClr val="002060"/>
                </a:solidFill>
              </a:rPr>
              <a:t>Risolvere problemi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97D76A7-5B1D-9041-BAF8-BE0F7BBC1513}"/>
              </a:ext>
            </a:extLst>
          </p:cNvPr>
          <p:cNvSpPr/>
          <p:nvPr/>
        </p:nvSpPr>
        <p:spPr>
          <a:xfrm>
            <a:off x="-255459" y="292060"/>
            <a:ext cx="987875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i="1" dirty="0" err="1">
                <a:solidFill>
                  <a:srgbClr val="FF0000"/>
                </a:solidFill>
              </a:rPr>
              <a:t>DigComp</a:t>
            </a:r>
            <a:r>
              <a:rPr lang="it-IT" sz="3600" b="1" i="1" dirty="0">
                <a:solidFill>
                  <a:srgbClr val="FF0000"/>
                </a:solidFill>
              </a:rPr>
              <a:t> 2.1 </a:t>
            </a:r>
          </a:p>
          <a:p>
            <a:pPr algn="ctr"/>
            <a:r>
              <a:rPr lang="it-IT" sz="2800" b="1" dirty="0">
                <a:solidFill>
                  <a:srgbClr val="002060"/>
                </a:solidFill>
              </a:rPr>
              <a:t>Il quadro di riferimento per le </a:t>
            </a:r>
          </a:p>
          <a:p>
            <a:pPr algn="ctr"/>
            <a:r>
              <a:rPr lang="it-IT" sz="2800" b="1" dirty="0">
                <a:solidFill>
                  <a:srgbClr val="002060"/>
                </a:solidFill>
              </a:rPr>
              <a:t>competenze digitali dei cittadini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A6EFA94-7561-5846-9867-8664ED6AF954}"/>
              </a:ext>
            </a:extLst>
          </p:cNvPr>
          <p:cNvSpPr txBox="1"/>
          <p:nvPr/>
        </p:nvSpPr>
        <p:spPr>
          <a:xfrm>
            <a:off x="742456" y="5784124"/>
            <a:ext cx="7882923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</a:t>
            </a: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cura</a:t>
            </a: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di </a:t>
            </a:r>
            <a:r>
              <a:rPr kumimoji="0" lang="it-IT" sz="2400" b="0" i="1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European</a:t>
            </a:r>
            <a:r>
              <a:rPr kumimoji="0" lang="it-IT" sz="2400" b="0" i="1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it-IT" sz="2400" b="0" i="1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Commission’s</a:t>
            </a:r>
            <a:r>
              <a:rPr kumimoji="0" lang="it-IT" sz="2400" b="0" i="1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Joint </a:t>
            </a:r>
            <a:r>
              <a:rPr kumimoji="0" lang="it-IT" sz="2400" b="0" i="1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Research</a:t>
            </a:r>
            <a:r>
              <a:rPr kumimoji="0" lang="it-IT" sz="2400" b="0" i="1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Centre</a:t>
            </a:r>
          </a:p>
        </p:txBody>
      </p:sp>
    </p:spTree>
    <p:extLst>
      <p:ext uri="{BB962C8B-B14F-4D97-AF65-F5344CB8AC3E}">
        <p14:creationId xmlns:p14="http://schemas.microsoft.com/office/powerpoint/2010/main" val="2740693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0FE5165-22D4-264A-AFA4-434E02756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85" y="702548"/>
            <a:ext cx="4408090" cy="5593553"/>
          </a:xfrm>
          <a:prstGeom prst="rect">
            <a:avLst/>
          </a:prstGeom>
        </p:spPr>
      </p:pic>
      <p:pic>
        <p:nvPicPr>
          <p:cNvPr id="11" name="Immagine 10">
            <a:hlinkClick r:id="rId4"/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6" y="681117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4712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53FAD4B-5F92-DD4E-B931-DB06D8F5F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18" y="893762"/>
            <a:ext cx="5808915" cy="55118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17" y="677369"/>
            <a:ext cx="8547515" cy="5846684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976EF0D-C39C-CB4B-8756-B9482E2766A0}"/>
              </a:ext>
            </a:extLst>
          </p:cNvPr>
          <p:cNvCxnSpPr/>
          <p:nvPr/>
        </p:nvCxnSpPr>
        <p:spPr>
          <a:xfrm>
            <a:off x="3324112" y="2700663"/>
            <a:ext cx="1206500" cy="406400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round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566B6A2-ABE2-184B-86B2-DA3CD8862542}"/>
              </a:ext>
            </a:extLst>
          </p:cNvPr>
          <p:cNvCxnSpPr/>
          <p:nvPr/>
        </p:nvCxnSpPr>
        <p:spPr>
          <a:xfrm>
            <a:off x="1082917" y="3085854"/>
            <a:ext cx="1206500" cy="406400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round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Ovale 6">
            <a:extLst>
              <a:ext uri="{FF2B5EF4-FFF2-40B4-BE49-F238E27FC236}">
                <a16:creationId xmlns:a16="http://schemas.microsoft.com/office/drawing/2014/main" id="{20B16A79-B498-2048-B16E-2A4EE5C6012C}"/>
              </a:ext>
            </a:extLst>
          </p:cNvPr>
          <p:cNvSpPr/>
          <p:nvPr/>
        </p:nvSpPr>
        <p:spPr>
          <a:xfrm>
            <a:off x="4530612" y="2819154"/>
            <a:ext cx="1945482" cy="914400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3874E6A8-9640-474F-A11D-C6DC104738DA}"/>
              </a:ext>
            </a:extLst>
          </p:cNvPr>
          <p:cNvSpPr/>
          <p:nvPr/>
        </p:nvSpPr>
        <p:spPr>
          <a:xfrm>
            <a:off x="1978158" y="3205710"/>
            <a:ext cx="2187442" cy="914400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472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B2F1340-D23B-6E48-B5FF-71D5D2E24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418" y="882650"/>
            <a:ext cx="4953000" cy="54737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652369"/>
            <a:ext cx="8547515" cy="5846684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2C572ED5-F041-884F-B06A-B37EDBD1FD8B}"/>
              </a:ext>
            </a:extLst>
          </p:cNvPr>
          <p:cNvSpPr/>
          <p:nvPr/>
        </p:nvSpPr>
        <p:spPr>
          <a:xfrm>
            <a:off x="2573547" y="5491162"/>
            <a:ext cx="2187442" cy="914400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5ABD7261-2792-AA47-941A-F34AEB38C7AE}"/>
              </a:ext>
            </a:extLst>
          </p:cNvPr>
          <p:cNvSpPr/>
          <p:nvPr/>
        </p:nvSpPr>
        <p:spPr>
          <a:xfrm>
            <a:off x="3387858" y="5060244"/>
            <a:ext cx="2187442" cy="914400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20AA2CF-59F6-494C-9D64-EB5E108B086E}"/>
              </a:ext>
            </a:extLst>
          </p:cNvPr>
          <p:cNvCxnSpPr/>
          <p:nvPr/>
        </p:nvCxnSpPr>
        <p:spPr>
          <a:xfrm>
            <a:off x="1802740" y="4991271"/>
            <a:ext cx="1206500" cy="406400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round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90313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652369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237" y="95937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46B20C7-68EB-4E48-80C9-AF4C9826F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8" y="959370"/>
            <a:ext cx="7819855" cy="5446192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E2DB732F-91F3-D845-B28E-19A6149DF9DB}"/>
              </a:ext>
            </a:extLst>
          </p:cNvPr>
          <p:cNvCxnSpPr/>
          <p:nvPr/>
        </p:nvCxnSpPr>
        <p:spPr>
          <a:xfrm>
            <a:off x="4429012" y="2756695"/>
            <a:ext cx="1206500" cy="406400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round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4C8D4050-501B-BA40-BF06-537C20862675}"/>
              </a:ext>
            </a:extLst>
          </p:cNvPr>
          <p:cNvCxnSpPr/>
          <p:nvPr/>
        </p:nvCxnSpPr>
        <p:spPr>
          <a:xfrm>
            <a:off x="3302558" y="3212307"/>
            <a:ext cx="1206500" cy="406400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round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Ovale 8">
            <a:extLst>
              <a:ext uri="{FF2B5EF4-FFF2-40B4-BE49-F238E27FC236}">
                <a16:creationId xmlns:a16="http://schemas.microsoft.com/office/drawing/2014/main" id="{10F360D0-CAF9-F746-9625-D8E255FA7071}"/>
              </a:ext>
            </a:extLst>
          </p:cNvPr>
          <p:cNvSpPr/>
          <p:nvPr/>
        </p:nvSpPr>
        <p:spPr>
          <a:xfrm>
            <a:off x="4253023" y="3528219"/>
            <a:ext cx="2187442" cy="914400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FFD8FDA2-7E5D-E64D-85DD-E57E83BE329E}"/>
              </a:ext>
            </a:extLst>
          </p:cNvPr>
          <p:cNvSpPr/>
          <p:nvPr/>
        </p:nvSpPr>
        <p:spPr>
          <a:xfrm>
            <a:off x="5608148" y="2819798"/>
            <a:ext cx="2187442" cy="914400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6116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652369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02C1B6F-AA96-6F4D-B4C0-2386A8D63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3" y="0"/>
            <a:ext cx="8410783" cy="6405561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23E64555-432C-4E4C-8332-E00C52B5D6B3}"/>
              </a:ext>
            </a:extLst>
          </p:cNvPr>
          <p:cNvSpPr/>
          <p:nvPr/>
        </p:nvSpPr>
        <p:spPr>
          <a:xfrm>
            <a:off x="3148088" y="1230405"/>
            <a:ext cx="1576311" cy="914400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0E17C60F-7B44-AE4F-A15D-B68BE4941632}"/>
              </a:ext>
            </a:extLst>
          </p:cNvPr>
          <p:cNvSpPr/>
          <p:nvPr/>
        </p:nvSpPr>
        <p:spPr>
          <a:xfrm>
            <a:off x="1179589" y="941387"/>
            <a:ext cx="1576311" cy="914400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7E7F6C5E-90A9-814A-897C-9665047068CF}"/>
              </a:ext>
            </a:extLst>
          </p:cNvPr>
          <p:cNvCxnSpPr/>
          <p:nvPr/>
        </p:nvCxnSpPr>
        <p:spPr>
          <a:xfrm>
            <a:off x="0" y="756429"/>
            <a:ext cx="1206500" cy="406400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round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7FE9707B-4CC5-6049-A777-417318968DB2}"/>
              </a:ext>
            </a:extLst>
          </p:cNvPr>
          <p:cNvCxnSpPr>
            <a:cxnSpLocks/>
          </p:cNvCxnSpPr>
          <p:nvPr/>
        </p:nvCxnSpPr>
        <p:spPr>
          <a:xfrm flipH="1" flipV="1">
            <a:off x="4556227" y="1832947"/>
            <a:ext cx="1485900" cy="473078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round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E6D2426-4682-124A-9C0E-AC9E4973C4F9}"/>
              </a:ext>
            </a:extLst>
          </p:cNvPr>
          <p:cNvSpPr/>
          <p:nvPr/>
        </p:nvSpPr>
        <p:spPr>
          <a:xfrm>
            <a:off x="1321217" y="4183878"/>
            <a:ext cx="1576311" cy="914400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8DB480A3-FA82-6946-AD0E-6DD0B79F88D6}"/>
              </a:ext>
            </a:extLst>
          </p:cNvPr>
          <p:cNvCxnSpPr>
            <a:cxnSpLocks/>
          </p:cNvCxnSpPr>
          <p:nvPr/>
        </p:nvCxnSpPr>
        <p:spPr>
          <a:xfrm flipH="1" flipV="1">
            <a:off x="2846500" y="4861739"/>
            <a:ext cx="1485900" cy="473078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round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64182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652369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195" y="781741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E045F87-8494-3D4B-B97E-E61596AD0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44" y="0"/>
            <a:ext cx="6698512" cy="6405562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198E143B-12E1-FA43-834E-FF6ACAF50B75}"/>
              </a:ext>
            </a:extLst>
          </p:cNvPr>
          <p:cNvCxnSpPr/>
          <p:nvPr/>
        </p:nvCxnSpPr>
        <p:spPr>
          <a:xfrm>
            <a:off x="5215467" y="2010897"/>
            <a:ext cx="1206500" cy="406400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round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Ovale 7">
            <a:extLst>
              <a:ext uri="{FF2B5EF4-FFF2-40B4-BE49-F238E27FC236}">
                <a16:creationId xmlns:a16="http://schemas.microsoft.com/office/drawing/2014/main" id="{AC0D3F77-35ED-994C-A626-6EF690EEE5C8}"/>
              </a:ext>
            </a:extLst>
          </p:cNvPr>
          <p:cNvSpPr/>
          <p:nvPr/>
        </p:nvSpPr>
        <p:spPr>
          <a:xfrm>
            <a:off x="3359049" y="2284126"/>
            <a:ext cx="1856417" cy="914400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BE87E78E-133D-2B49-9AD1-F8C461AF0463}"/>
              </a:ext>
            </a:extLst>
          </p:cNvPr>
          <p:cNvSpPr/>
          <p:nvPr/>
        </p:nvSpPr>
        <p:spPr>
          <a:xfrm>
            <a:off x="6218131" y="2063782"/>
            <a:ext cx="1081290" cy="914400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A42E71D5-BA9F-A54E-9BE4-94CAA67A549A}"/>
              </a:ext>
            </a:extLst>
          </p:cNvPr>
          <p:cNvSpPr/>
          <p:nvPr/>
        </p:nvSpPr>
        <p:spPr>
          <a:xfrm>
            <a:off x="1844579" y="2328194"/>
            <a:ext cx="1081290" cy="914400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4D595DE-F82F-7449-B338-50DA046CD8C3}"/>
              </a:ext>
            </a:extLst>
          </p:cNvPr>
          <p:cNvCxnSpPr/>
          <p:nvPr/>
        </p:nvCxnSpPr>
        <p:spPr>
          <a:xfrm>
            <a:off x="2390210" y="2234703"/>
            <a:ext cx="1206500" cy="406400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round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F6DB90A-E75D-B340-AA00-E60E3842DC6F}"/>
              </a:ext>
            </a:extLst>
          </p:cNvPr>
          <p:cNvCxnSpPr/>
          <p:nvPr/>
        </p:nvCxnSpPr>
        <p:spPr>
          <a:xfrm>
            <a:off x="638079" y="2284126"/>
            <a:ext cx="1206500" cy="406400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round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9352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652369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hlinkClick r:id="rId5"/>
            <a:extLst>
              <a:ext uri="{FF2B5EF4-FFF2-40B4-BE49-F238E27FC236}">
                <a16:creationId xmlns:a16="http://schemas.microsoft.com/office/drawing/2014/main" id="{121A1522-B737-D44E-8397-A235F0F3A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3317" cy="667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26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652369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F110DD3-BF1F-F34A-B9EC-7A0B8081C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10289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5E492AE5-C725-8A45-82B3-68A8A7BB25CA}"/>
              </a:ext>
            </a:extLst>
          </p:cNvPr>
          <p:cNvCxnSpPr/>
          <p:nvPr/>
        </p:nvCxnSpPr>
        <p:spPr>
          <a:xfrm>
            <a:off x="3673105" y="1413674"/>
            <a:ext cx="1206500" cy="406400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round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12814D9B-AEA0-DD41-8128-E5C7FDF6FCA4}"/>
              </a:ext>
            </a:extLst>
          </p:cNvPr>
          <p:cNvCxnSpPr/>
          <p:nvPr/>
        </p:nvCxnSpPr>
        <p:spPr>
          <a:xfrm>
            <a:off x="4276355" y="1869286"/>
            <a:ext cx="1206500" cy="406400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round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96E37BBB-17B5-7B40-93F5-71D916FBD45B}"/>
              </a:ext>
            </a:extLst>
          </p:cNvPr>
          <p:cNvCxnSpPr/>
          <p:nvPr/>
        </p:nvCxnSpPr>
        <p:spPr>
          <a:xfrm>
            <a:off x="1465217" y="3377012"/>
            <a:ext cx="1206500" cy="406400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round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555F483-F76F-2442-AA97-219ECDF37E52}"/>
              </a:ext>
            </a:extLst>
          </p:cNvPr>
          <p:cNvCxnSpPr/>
          <p:nvPr/>
        </p:nvCxnSpPr>
        <p:spPr>
          <a:xfrm>
            <a:off x="4683918" y="3355144"/>
            <a:ext cx="1206500" cy="406400"/>
          </a:xfrm>
          <a:prstGeom prst="straightConnector1">
            <a:avLst/>
          </a:prstGeom>
          <a:noFill/>
          <a:ln w="57150" cap="flat">
            <a:solidFill>
              <a:srgbClr val="00B0F0"/>
            </a:solidFill>
            <a:prstDash val="solid"/>
            <a:round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E9ED89CA-EBC5-8243-A9BF-945A5B7F2919}"/>
              </a:ext>
            </a:extLst>
          </p:cNvPr>
          <p:cNvCxnSpPr/>
          <p:nvPr/>
        </p:nvCxnSpPr>
        <p:spPr>
          <a:xfrm>
            <a:off x="5023692" y="2072486"/>
            <a:ext cx="661012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2C6FB3D3-76F5-D643-9CA6-A25AA5A9590C}"/>
              </a:ext>
            </a:extLst>
          </p:cNvPr>
          <p:cNvCxnSpPr>
            <a:cxnSpLocks/>
          </p:cNvCxnSpPr>
          <p:nvPr/>
        </p:nvCxnSpPr>
        <p:spPr>
          <a:xfrm>
            <a:off x="5482855" y="2478795"/>
            <a:ext cx="2427256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72148205-0286-0F4A-87E1-3B56400A1F18}"/>
              </a:ext>
            </a:extLst>
          </p:cNvPr>
          <p:cNvCxnSpPr>
            <a:cxnSpLocks/>
          </p:cNvCxnSpPr>
          <p:nvPr/>
        </p:nvCxnSpPr>
        <p:spPr>
          <a:xfrm>
            <a:off x="2781886" y="4041354"/>
            <a:ext cx="5369909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2F44E0C4-592C-4944-9BDE-72AEB451E6E9}"/>
              </a:ext>
            </a:extLst>
          </p:cNvPr>
          <p:cNvCxnSpPr>
            <a:cxnSpLocks/>
          </p:cNvCxnSpPr>
          <p:nvPr/>
        </p:nvCxnSpPr>
        <p:spPr>
          <a:xfrm>
            <a:off x="4253212" y="5506598"/>
            <a:ext cx="2427256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08AB6E1-F947-9940-B88F-5C4BC29B23FD}"/>
              </a:ext>
            </a:extLst>
          </p:cNvPr>
          <p:cNvCxnSpPr>
            <a:cxnSpLocks/>
          </p:cNvCxnSpPr>
          <p:nvPr/>
        </p:nvCxnSpPr>
        <p:spPr>
          <a:xfrm>
            <a:off x="710715" y="5892188"/>
            <a:ext cx="3112138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Ovale 20">
            <a:extLst>
              <a:ext uri="{FF2B5EF4-FFF2-40B4-BE49-F238E27FC236}">
                <a16:creationId xmlns:a16="http://schemas.microsoft.com/office/drawing/2014/main" id="{8122F698-8985-6C4C-A647-1F1D4ECA4450}"/>
              </a:ext>
            </a:extLst>
          </p:cNvPr>
          <p:cNvSpPr/>
          <p:nvPr/>
        </p:nvSpPr>
        <p:spPr>
          <a:xfrm>
            <a:off x="1127112" y="523235"/>
            <a:ext cx="2056763" cy="914400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645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C2146D2-305D-DB47-A721-CB7871C39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89" y="48559"/>
            <a:ext cx="4586368" cy="64478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76176" numCol="1" anchor="ctr" anchorCtr="0" compatLnSpc="1">
            <a:prstTxWarp prst="textNoShape">
              <a:avLst/>
            </a:prstTxWarp>
            <a:spAutoFit/>
          </a:bodyPr>
          <a:lstStyle>
            <a:lvl1pPr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CERTIFICATO DI QUALITÀ NAZIONALE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Il Certificato di Qualità nazionale viene conferito agli insegnanti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che presentano progetti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eTwinning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di eccellente qualità e indica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che il progetto ha raggiunto un preciso standard di qualità nel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suo paese.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pen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Sans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Sans"/>
              </a:rPr>
              <a:t>PERCHÉ SI RICHIEDE?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penSan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Riconoscimento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Sans"/>
              </a:rPr>
              <a:t> concreto per insegnanti e  scuole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Sans"/>
              </a:rPr>
              <a:t> dell’alto livello raggiunto nelle loro attività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OpenSans"/>
              </a:rPr>
              <a:t>eTwinning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Sans"/>
              </a:rPr>
              <a:t>.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Incoraggiamento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Sans"/>
              </a:rPr>
              <a:t> agli studenti a continuare a partecipare e lavorare alle attività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OpenSans"/>
              </a:rPr>
              <a:t>eTwinning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Sans"/>
              </a:rPr>
              <a:t> e un modo concreto per dimostrare che i loro sforzi sono stati riconosciuti. 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Sans"/>
              </a:rPr>
              <a:t>Gli studenti possono ricevere il Certificato di Qualità dello studente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Sans"/>
              </a:rPr>
              <a:t> quando al loro insegnante viene conferito il Certificato di Qualità nazionale.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Pubblico riconoscimento </a:t>
            </a:r>
            <a:r>
              <a:rPr kumimoji="0" lang="it-IT" altLang="it-IT" sz="1800" b="1" i="0" u="sng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OpenSans"/>
              </a:rPr>
              <a:t>dell’impegno della scuola per la qualità e l’apertura nel lavoro di collaborazione europeo.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38D15CD-17CA-C34F-8A6C-058E59F0B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57" y="9432"/>
            <a:ext cx="4746807" cy="391098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B201167-5CD7-E14A-92D6-E731A0B45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663" y="4072553"/>
            <a:ext cx="2799690" cy="2146429"/>
          </a:xfrm>
          <a:prstGeom prst="rect">
            <a:avLst/>
          </a:prstGeom>
        </p:spPr>
      </p:pic>
      <p:pic>
        <p:nvPicPr>
          <p:cNvPr id="16" name="Picture 2" descr="quality label icon">
            <a:extLst>
              <a:ext uri="{FF2B5EF4-FFF2-40B4-BE49-F238E27FC236}">
                <a16:creationId xmlns:a16="http://schemas.microsoft.com/office/drawing/2014/main" id="{6462283F-8697-B941-95EA-6AD670790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52" y="1722553"/>
            <a:ext cx="1155469" cy="107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062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652369"/>
            <a:ext cx="8547515" cy="5846684"/>
          </a:xfrm>
          <a:prstGeom prst="rect">
            <a:avLst/>
          </a:prstGeom>
        </p:spPr>
      </p:pic>
      <p:pic>
        <p:nvPicPr>
          <p:cNvPr id="4" name="Immagine 3">
            <a:hlinkClick r:id="rId5"/>
            <a:extLst>
              <a:ext uri="{FF2B5EF4-FFF2-40B4-BE49-F238E27FC236}">
                <a16:creationId xmlns:a16="http://schemas.microsoft.com/office/drawing/2014/main" id="{AE438683-F76C-7A47-B619-BFE2F94E67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370"/>
            <a:ext cx="9144000" cy="564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66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652369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D8801DB-7F27-E44B-9411-1BD5663CE6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5B3ABCAF-D748-824D-B224-42DE7B735196}"/>
              </a:ext>
            </a:extLst>
          </p:cNvPr>
          <p:cNvSpPr/>
          <p:nvPr/>
        </p:nvSpPr>
        <p:spPr>
          <a:xfrm>
            <a:off x="3755709" y="751760"/>
            <a:ext cx="2590007" cy="914400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4CEA7317-0A01-D047-8B8B-09F2C36B59FE}"/>
              </a:ext>
            </a:extLst>
          </p:cNvPr>
          <p:cNvCxnSpPr>
            <a:cxnSpLocks/>
          </p:cNvCxnSpPr>
          <p:nvPr/>
        </p:nvCxnSpPr>
        <p:spPr>
          <a:xfrm>
            <a:off x="5277080" y="3955055"/>
            <a:ext cx="1949985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2019A26E-537F-CF43-BA36-6AAAEF2E5219}"/>
              </a:ext>
            </a:extLst>
          </p:cNvPr>
          <p:cNvCxnSpPr>
            <a:cxnSpLocks/>
          </p:cNvCxnSpPr>
          <p:nvPr/>
        </p:nvCxnSpPr>
        <p:spPr>
          <a:xfrm>
            <a:off x="998990" y="4946572"/>
            <a:ext cx="4399275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4E0B7B68-B6D1-4C4A-B984-5BF2D45D59A4}"/>
              </a:ext>
            </a:extLst>
          </p:cNvPr>
          <p:cNvCxnSpPr>
            <a:cxnSpLocks/>
          </p:cNvCxnSpPr>
          <p:nvPr/>
        </p:nvCxnSpPr>
        <p:spPr>
          <a:xfrm>
            <a:off x="2343048" y="5442332"/>
            <a:ext cx="2140817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6531F6D5-C616-2D4C-8F22-ADC5F2113B41}"/>
              </a:ext>
            </a:extLst>
          </p:cNvPr>
          <p:cNvCxnSpPr>
            <a:cxnSpLocks/>
          </p:cNvCxnSpPr>
          <p:nvPr/>
        </p:nvCxnSpPr>
        <p:spPr>
          <a:xfrm>
            <a:off x="2144744" y="6399900"/>
            <a:ext cx="2107767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01955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652369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62B5608-B0A8-8848-A3BE-354018869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069596" cy="6858000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0C957007-8BA9-F34A-A635-4A93CC25993F}"/>
              </a:ext>
            </a:extLst>
          </p:cNvPr>
          <p:cNvCxnSpPr>
            <a:cxnSpLocks/>
          </p:cNvCxnSpPr>
          <p:nvPr/>
        </p:nvCxnSpPr>
        <p:spPr>
          <a:xfrm>
            <a:off x="5009130" y="3073706"/>
            <a:ext cx="2427256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Ovale 8">
            <a:extLst>
              <a:ext uri="{FF2B5EF4-FFF2-40B4-BE49-F238E27FC236}">
                <a16:creationId xmlns:a16="http://schemas.microsoft.com/office/drawing/2014/main" id="{28AC13E3-0EDE-FD48-966F-821C3D5689D2}"/>
              </a:ext>
            </a:extLst>
          </p:cNvPr>
          <p:cNvSpPr/>
          <p:nvPr/>
        </p:nvSpPr>
        <p:spPr>
          <a:xfrm>
            <a:off x="5271084" y="816675"/>
            <a:ext cx="2070059" cy="914400"/>
          </a:xfrm>
          <a:prstGeom prst="ellips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C49ADFC5-50A8-9546-9DB4-18ED0B1CFC39}"/>
              </a:ext>
            </a:extLst>
          </p:cNvPr>
          <p:cNvCxnSpPr>
            <a:cxnSpLocks/>
          </p:cNvCxnSpPr>
          <p:nvPr/>
        </p:nvCxnSpPr>
        <p:spPr>
          <a:xfrm>
            <a:off x="4434417" y="3429000"/>
            <a:ext cx="3001969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A9E47BEB-3DB2-5049-AFD1-D57F6EF3AB29}"/>
              </a:ext>
            </a:extLst>
          </p:cNvPr>
          <p:cNvCxnSpPr>
            <a:cxnSpLocks/>
          </p:cNvCxnSpPr>
          <p:nvPr/>
        </p:nvCxnSpPr>
        <p:spPr>
          <a:xfrm>
            <a:off x="4010395" y="3810000"/>
            <a:ext cx="3547176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2AA7D2F8-D550-A44E-8CCC-555D960FB9DE}"/>
              </a:ext>
            </a:extLst>
          </p:cNvPr>
          <p:cNvCxnSpPr>
            <a:cxnSpLocks/>
          </p:cNvCxnSpPr>
          <p:nvPr/>
        </p:nvCxnSpPr>
        <p:spPr>
          <a:xfrm>
            <a:off x="4172061" y="4160704"/>
            <a:ext cx="2393992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F0AE2ABD-3570-CE48-BC5C-8D084336EAE9}"/>
              </a:ext>
            </a:extLst>
          </p:cNvPr>
          <p:cNvCxnSpPr>
            <a:cxnSpLocks/>
          </p:cNvCxnSpPr>
          <p:nvPr/>
        </p:nvCxnSpPr>
        <p:spPr>
          <a:xfrm>
            <a:off x="3793967" y="4865784"/>
            <a:ext cx="4149194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94EE073B-E86B-7440-922D-5B59494982CB}"/>
              </a:ext>
            </a:extLst>
          </p:cNvPr>
          <p:cNvCxnSpPr>
            <a:cxnSpLocks/>
          </p:cNvCxnSpPr>
          <p:nvPr/>
        </p:nvCxnSpPr>
        <p:spPr>
          <a:xfrm>
            <a:off x="1136742" y="5273407"/>
            <a:ext cx="4798659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1D885FC5-08B0-A84F-B0EA-80F713CD85C0}"/>
              </a:ext>
            </a:extLst>
          </p:cNvPr>
          <p:cNvCxnSpPr>
            <a:cxnSpLocks/>
          </p:cNvCxnSpPr>
          <p:nvPr/>
        </p:nvCxnSpPr>
        <p:spPr>
          <a:xfrm>
            <a:off x="6048260" y="6011537"/>
            <a:ext cx="2070916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136398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FF271BE-13DE-FC4E-8AE2-1612D70D9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1775"/>
            <a:ext cx="9144000" cy="63563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652369"/>
            <a:ext cx="8547515" cy="5846684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A27B8D21-1FD0-AB47-93E2-ACA4A471CB35}"/>
              </a:ext>
            </a:extLst>
          </p:cNvPr>
          <p:cNvCxnSpPr>
            <a:cxnSpLocks/>
          </p:cNvCxnSpPr>
          <p:nvPr/>
        </p:nvCxnSpPr>
        <p:spPr>
          <a:xfrm>
            <a:off x="5177928" y="2091369"/>
            <a:ext cx="1828800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08F11582-25DE-7240-9964-18881D41D693}"/>
              </a:ext>
            </a:extLst>
          </p:cNvPr>
          <p:cNvCxnSpPr>
            <a:cxnSpLocks/>
          </p:cNvCxnSpPr>
          <p:nvPr/>
        </p:nvCxnSpPr>
        <p:spPr>
          <a:xfrm>
            <a:off x="2820318" y="3876101"/>
            <a:ext cx="616945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C5C62CED-DF7E-D241-9588-DF5A13C69632}"/>
              </a:ext>
            </a:extLst>
          </p:cNvPr>
          <p:cNvCxnSpPr>
            <a:cxnSpLocks/>
          </p:cNvCxnSpPr>
          <p:nvPr/>
        </p:nvCxnSpPr>
        <p:spPr>
          <a:xfrm>
            <a:off x="2379644" y="2983735"/>
            <a:ext cx="793214" cy="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37981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652369"/>
            <a:ext cx="8547515" cy="5846684"/>
          </a:xfrm>
          <a:prstGeom prst="rect">
            <a:avLst/>
          </a:prstGeom>
        </p:spPr>
      </p:pic>
      <p:pic>
        <p:nvPicPr>
          <p:cNvPr id="4" name="Immagine 3">
            <a:hlinkClick r:id="rId5"/>
            <a:extLst>
              <a:ext uri="{FF2B5EF4-FFF2-40B4-BE49-F238E27FC236}">
                <a16:creationId xmlns:a16="http://schemas.microsoft.com/office/drawing/2014/main" id="{7518774F-4E43-A44C-A423-F9182D8311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369"/>
            <a:ext cx="9144000" cy="575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42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magine 3">
            <a:hlinkClick r:id="rId4"/>
            <a:extLst>
              <a:ext uri="{FF2B5EF4-FFF2-40B4-BE49-F238E27FC236}">
                <a16:creationId xmlns:a16="http://schemas.microsoft.com/office/drawing/2014/main" id="{0BDBED9A-B524-434A-8230-1E9269423F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921"/>
            <a:ext cx="9144000" cy="448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0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hlinkClick r:id="rId3"/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863605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4E5D16F-059B-2748-9C36-FE659AE45A32}"/>
              </a:ext>
            </a:extLst>
          </p:cNvPr>
          <p:cNvSpPr txBox="1"/>
          <p:nvPr/>
        </p:nvSpPr>
        <p:spPr>
          <a:xfrm>
            <a:off x="714536" y="977231"/>
            <a:ext cx="7714923" cy="954103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r="5400000" algn="ctr" rotWithShape="0">
              <a:srgbClr val="00B05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LA PIATTAFORMA ETWINNING PER EDUCARE ALLA CITTADINANZA DIGITALE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4030CD-ED9C-1841-9B0E-9055D7801585}"/>
              </a:ext>
            </a:extLst>
          </p:cNvPr>
          <p:cNvSpPr txBox="1"/>
          <p:nvPr/>
        </p:nvSpPr>
        <p:spPr>
          <a:xfrm>
            <a:off x="173022" y="2087060"/>
            <a:ext cx="8797953" cy="403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L’educare a vivere con gli altri in una </a:t>
            </a:r>
            <a:r>
              <a:rPr kumimoji="0" lang="it-IT" sz="3200" b="0" i="0" u="sng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dimensione universale </a:t>
            </a: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(</a:t>
            </a:r>
            <a:r>
              <a:rPr kumimoji="0" lang="it-IT" sz="32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glocal</a:t>
            </a: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)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it-IT" sz="3200" dirty="0">
                <a:solidFill>
                  <a:srgbClr val="002060"/>
                </a:solidFill>
              </a:rPr>
              <a:t>Ambienti di apprendimento per educare </a:t>
            </a:r>
            <a:r>
              <a:rPr lang="it-IT" sz="3200" u="sng" dirty="0">
                <a:solidFill>
                  <a:srgbClr val="002060"/>
                </a:solidFill>
              </a:rPr>
              <a:t>all’esercizio delle competenze di cittadinanza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it-IT" sz="3200" dirty="0">
              <a:solidFill>
                <a:srgbClr val="002060"/>
              </a:solidFill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La piattaforma </a:t>
            </a:r>
            <a:r>
              <a:rPr kumimoji="0" lang="it-IT" sz="3200" b="0" i="0" u="none" strike="noStrike" cap="none" spc="0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eTwinning</a:t>
            </a:r>
            <a:r>
              <a:rPr kumimoji="0" lang="it-IT" sz="3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come palestra per </a:t>
            </a:r>
            <a:r>
              <a:rPr kumimoji="0" lang="it-IT" sz="3200" b="0" i="0" u="sng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promuovere una cultura digitale</a:t>
            </a:r>
          </a:p>
        </p:txBody>
      </p:sp>
    </p:spTree>
    <p:extLst>
      <p:ext uri="{BB962C8B-B14F-4D97-AF65-F5344CB8AC3E}">
        <p14:creationId xmlns:p14="http://schemas.microsoft.com/office/powerpoint/2010/main" val="2267657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61D46C-17EF-6047-91A5-CD8087C1E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7E96AE6-BFDC-9144-967E-73E0C368F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0683"/>
            <a:ext cx="9144000" cy="5444424"/>
          </a:xfrm>
          <a:prstGeom prst="rect">
            <a:avLst/>
          </a:prstGeom>
        </p:spPr>
      </p:pic>
      <p:pic>
        <p:nvPicPr>
          <p:cNvPr id="4" name="Immagine 3">
            <a:hlinkClick r:id="rId3"/>
            <a:extLst>
              <a:ext uri="{FF2B5EF4-FFF2-40B4-BE49-F238E27FC236}">
                <a16:creationId xmlns:a16="http://schemas.microsoft.com/office/drawing/2014/main" id="{2AA9E8D3-4F19-D649-BF2F-AFC2EE4E8D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1011316"/>
            <a:ext cx="8547515" cy="5846684"/>
          </a:xfrm>
          <a:prstGeom prst="rect">
            <a:avLst/>
          </a:prstGeo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1181FC0B-73A5-4647-86B4-65232CB718A4}"/>
              </a:ext>
            </a:extLst>
          </p:cNvPr>
          <p:cNvSpPr/>
          <p:nvPr/>
        </p:nvSpPr>
        <p:spPr>
          <a:xfrm>
            <a:off x="202019" y="4986670"/>
            <a:ext cx="3912781" cy="129717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reflection blurRad="6350" stA="50000" endA="300" endPos="55500" dist="50800" dir="5400000" sy="-100000" algn="bl" rotWithShape="0"/>
          </a:effectLst>
          <a:scene3d>
            <a:camera prst="obliqueBottomRight"/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3510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2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635" y="93660"/>
            <a:ext cx="550865" cy="550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B45C427-03EC-3942-A2EE-C3FE1F94C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086"/>
            <a:ext cx="9181433" cy="556325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53A1D2A-B3B7-E944-97FA-27E727574D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913" y="2654349"/>
            <a:ext cx="5164815" cy="3751213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CD2E104D-2D29-F84F-8A2A-C7D644A35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73" y="5345077"/>
            <a:ext cx="3897442" cy="959525"/>
          </a:xfrm>
        </p:spPr>
        <p:txBody>
          <a:bodyPr>
            <a:normAutofit fontScale="90000"/>
          </a:bodyPr>
          <a:lstStyle/>
          <a:p>
            <a:r>
              <a:rPr lang="it-IT" altLang="it-IT" b="1" dirty="0">
                <a:solidFill>
                  <a:srgbClr val="0070C0"/>
                </a:solidFill>
              </a:rPr>
              <a:t>ETWINNING</a:t>
            </a:r>
            <a:br>
              <a:rPr lang="it-IT" altLang="it-IT" b="1" dirty="0">
                <a:solidFill>
                  <a:srgbClr val="0070C0"/>
                </a:solidFill>
              </a:rPr>
            </a:br>
            <a:r>
              <a:rPr lang="it-IT" altLang="it-IT" b="1" dirty="0">
                <a:solidFill>
                  <a:srgbClr val="0070C0"/>
                </a:solidFill>
              </a:rPr>
              <a:t>LIVE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805B9AEB-311A-4746-B036-6662CEE121A4}"/>
              </a:ext>
            </a:extLst>
          </p:cNvPr>
          <p:cNvSpPr/>
          <p:nvPr/>
        </p:nvSpPr>
        <p:spPr>
          <a:xfrm>
            <a:off x="1337150" y="644525"/>
            <a:ext cx="6847480" cy="780011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hape 44">
            <a:extLst>
              <a:ext uri="{FF2B5EF4-FFF2-40B4-BE49-F238E27FC236}">
                <a16:creationId xmlns:a16="http://schemas.microsoft.com/office/drawing/2014/main" id="{8F4FD09D-D989-CD4F-A4A6-2744780EA93C}"/>
              </a:ext>
            </a:extLst>
          </p:cNvPr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A92846B-8E36-F044-99A5-107BD018BB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1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635" y="93660"/>
            <a:ext cx="550865" cy="550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etw6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703" y="842605"/>
            <a:ext cx="7783337" cy="551247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97DA9E54-50A9-194D-8E5D-AF3784F0D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55148"/>
            <a:ext cx="3470290" cy="462522"/>
          </a:xfrm>
        </p:spPr>
        <p:txBody>
          <a:bodyPr>
            <a:normAutofit fontScale="90000"/>
          </a:bodyPr>
          <a:lstStyle/>
          <a:p>
            <a:r>
              <a:rPr lang="it-IT" altLang="it-IT" b="1" dirty="0">
                <a:solidFill>
                  <a:srgbClr val="0070C0"/>
                </a:solidFill>
              </a:rPr>
              <a:t>I </a:t>
            </a:r>
            <a:br>
              <a:rPr lang="it-IT" altLang="it-IT" b="1" dirty="0">
                <a:solidFill>
                  <a:srgbClr val="0070C0"/>
                </a:solidFill>
              </a:rPr>
            </a:br>
            <a:r>
              <a:rPr lang="it-IT" altLang="it-IT" b="1" dirty="0">
                <a:solidFill>
                  <a:srgbClr val="0070C0"/>
                </a:solidFill>
              </a:rPr>
              <a:t>CONTATTI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37C16F90-BFB5-4240-967C-B414B1366DB7}"/>
              </a:ext>
            </a:extLst>
          </p:cNvPr>
          <p:cNvSpPr/>
          <p:nvPr/>
        </p:nvSpPr>
        <p:spPr>
          <a:xfrm>
            <a:off x="2594344" y="1455125"/>
            <a:ext cx="1424763" cy="7869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23441788-8707-BD4D-B2AF-B6384077277A}"/>
              </a:ext>
            </a:extLst>
          </p:cNvPr>
          <p:cNvSpPr/>
          <p:nvPr/>
        </p:nvSpPr>
        <p:spPr>
          <a:xfrm>
            <a:off x="4110330" y="2304307"/>
            <a:ext cx="3646967" cy="9016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hape 44">
            <a:extLst>
              <a:ext uri="{FF2B5EF4-FFF2-40B4-BE49-F238E27FC236}">
                <a16:creationId xmlns:a16="http://schemas.microsoft.com/office/drawing/2014/main" id="{F2069744-C85A-2748-8AC9-9966D6E6A152}"/>
              </a:ext>
            </a:extLst>
          </p:cNvPr>
          <p:cNvSpPr/>
          <p:nvPr/>
        </p:nvSpPr>
        <p:spPr>
          <a:xfrm>
            <a:off x="646110" y="6350831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BBEE911-5DD4-464F-9CD1-654BD8D653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6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635" y="93660"/>
            <a:ext cx="550865" cy="550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etw7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184" y="1289154"/>
            <a:ext cx="7952019" cy="50265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0A87A405-6130-6E45-B5FB-A2E312678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55148"/>
            <a:ext cx="3470290" cy="462522"/>
          </a:xfrm>
        </p:spPr>
        <p:txBody>
          <a:bodyPr>
            <a:normAutofit fontScale="90000"/>
          </a:bodyPr>
          <a:lstStyle/>
          <a:p>
            <a:r>
              <a:rPr lang="it-IT" altLang="it-IT" b="1" dirty="0">
                <a:solidFill>
                  <a:srgbClr val="0070C0"/>
                </a:solidFill>
              </a:rPr>
              <a:t>I </a:t>
            </a:r>
            <a:br>
              <a:rPr lang="it-IT" altLang="it-IT" b="1" dirty="0">
                <a:solidFill>
                  <a:srgbClr val="0070C0"/>
                </a:solidFill>
              </a:rPr>
            </a:br>
            <a:r>
              <a:rPr lang="it-IT" altLang="it-IT" b="1" dirty="0">
                <a:solidFill>
                  <a:srgbClr val="0070C0"/>
                </a:solidFill>
              </a:rPr>
              <a:t>CONTATTI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1855799-E0CB-5F44-B440-AA1876FD7EC4}"/>
              </a:ext>
            </a:extLst>
          </p:cNvPr>
          <p:cNvSpPr/>
          <p:nvPr/>
        </p:nvSpPr>
        <p:spPr>
          <a:xfrm>
            <a:off x="3909533" y="1199247"/>
            <a:ext cx="3646967" cy="9016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hape 44">
            <a:extLst>
              <a:ext uri="{FF2B5EF4-FFF2-40B4-BE49-F238E27FC236}">
                <a16:creationId xmlns:a16="http://schemas.microsoft.com/office/drawing/2014/main" id="{5D170BF0-DD92-9F4A-A255-E66F17437784}"/>
              </a:ext>
            </a:extLst>
          </p:cNvPr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0558845-3741-8C4E-A4B9-22D041EA7A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641" y="2079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63AC169-7FA3-F84C-9C50-B6E6D8016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5" y="1221080"/>
            <a:ext cx="7685590" cy="525578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88" y="681117"/>
            <a:ext cx="8547515" cy="584668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B11330-8977-3B48-8F46-E481BFBF3B49}"/>
              </a:ext>
            </a:extLst>
          </p:cNvPr>
          <p:cNvSpPr txBox="1"/>
          <p:nvPr/>
        </p:nvSpPr>
        <p:spPr>
          <a:xfrm>
            <a:off x="1711842" y="842243"/>
            <a:ext cx="5527609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NEW VISION OF EDUCATION</a:t>
            </a:r>
          </a:p>
        </p:txBody>
      </p:sp>
    </p:spTree>
    <p:extLst>
      <p:ext uri="{BB962C8B-B14F-4D97-AF65-F5344CB8AC3E}">
        <p14:creationId xmlns:p14="http://schemas.microsoft.com/office/powerpoint/2010/main" val="3713002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0383" y="-6276"/>
            <a:ext cx="460091" cy="460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8098D9A-07D4-1742-8B06-65E503CAF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817" y="962246"/>
            <a:ext cx="7546998" cy="5333855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CF0A915F-6AC3-7444-AF73-C03C5F3CC2F8}"/>
              </a:ext>
            </a:extLst>
          </p:cNvPr>
          <p:cNvSpPr/>
          <p:nvPr/>
        </p:nvSpPr>
        <p:spPr>
          <a:xfrm>
            <a:off x="3659649" y="1289841"/>
            <a:ext cx="1024269" cy="7145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789DD3DD-D219-6448-ACF5-6A2E6F5F6D3A}"/>
              </a:ext>
            </a:extLst>
          </p:cNvPr>
          <p:cNvSpPr/>
          <p:nvPr/>
        </p:nvSpPr>
        <p:spPr>
          <a:xfrm>
            <a:off x="3150127" y="2068881"/>
            <a:ext cx="2227189" cy="5667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1B39B5A-6BD1-234F-B2C2-6733AA06C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44" y="5086823"/>
            <a:ext cx="3470290" cy="462522"/>
          </a:xfrm>
        </p:spPr>
        <p:txBody>
          <a:bodyPr>
            <a:normAutofit fontScale="90000"/>
          </a:bodyPr>
          <a:lstStyle/>
          <a:p>
            <a:r>
              <a:rPr lang="it-IT" altLang="it-IT" b="1" dirty="0">
                <a:solidFill>
                  <a:srgbClr val="0070C0"/>
                </a:solidFill>
              </a:rPr>
              <a:t>LA DISSEMINAZIONE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8701D4A-4218-D343-A4ED-633D78E4DD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14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700" y="-65815"/>
            <a:ext cx="547551" cy="547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166B37F-802F-CE49-98E3-4DF755300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71" y="1070091"/>
            <a:ext cx="7644201" cy="5286259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A7A8D6CC-F481-CE42-8DDE-57B5EBB5E524}"/>
              </a:ext>
            </a:extLst>
          </p:cNvPr>
          <p:cNvSpPr/>
          <p:nvPr/>
        </p:nvSpPr>
        <p:spPr>
          <a:xfrm>
            <a:off x="2685509" y="859716"/>
            <a:ext cx="1807164" cy="7930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Nuvola 8">
            <a:extLst>
              <a:ext uri="{FF2B5EF4-FFF2-40B4-BE49-F238E27FC236}">
                <a16:creationId xmlns:a16="http://schemas.microsoft.com/office/drawing/2014/main" id="{61A5009E-D711-044D-AF74-2674F17879AC}"/>
              </a:ext>
            </a:extLst>
          </p:cNvPr>
          <p:cNvSpPr/>
          <p:nvPr/>
        </p:nvSpPr>
        <p:spPr>
          <a:xfrm>
            <a:off x="2000504" y="1863184"/>
            <a:ext cx="4192127" cy="829697"/>
          </a:xfrm>
          <a:prstGeom prst="cloud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A9F089B-67E4-0248-9786-02D2850A94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0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439" y="-10633"/>
            <a:ext cx="499032" cy="499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3BA58BF-4E1E-6C4D-8DDE-57EC2F51F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01" y="887142"/>
            <a:ext cx="7997199" cy="5518420"/>
          </a:xfrm>
          <a:prstGeom prst="rect">
            <a:avLst/>
          </a:prstGeom>
        </p:spPr>
      </p:pic>
      <p:sp>
        <p:nvSpPr>
          <p:cNvPr id="8" name="Ovale 7">
            <a:extLst>
              <a:ext uri="{FF2B5EF4-FFF2-40B4-BE49-F238E27FC236}">
                <a16:creationId xmlns:a16="http://schemas.microsoft.com/office/drawing/2014/main" id="{F3989114-4BF5-4249-9254-1115BE41822F}"/>
              </a:ext>
            </a:extLst>
          </p:cNvPr>
          <p:cNvSpPr/>
          <p:nvPr/>
        </p:nvSpPr>
        <p:spPr>
          <a:xfrm>
            <a:off x="5303809" y="786814"/>
            <a:ext cx="1692876" cy="729049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30C010C9-978E-224C-9A99-A4BBD5A22D4A}"/>
              </a:ext>
            </a:extLst>
          </p:cNvPr>
          <p:cNvSpPr/>
          <p:nvPr/>
        </p:nvSpPr>
        <p:spPr>
          <a:xfrm>
            <a:off x="3896509" y="3637251"/>
            <a:ext cx="4208930" cy="1204237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E98430EB-F958-F54B-9B3C-F8D0C73E5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577" y="5085966"/>
            <a:ext cx="3683337" cy="504825"/>
          </a:xfrm>
        </p:spPr>
        <p:txBody>
          <a:bodyPr>
            <a:normAutofit fontScale="90000"/>
          </a:bodyPr>
          <a:lstStyle/>
          <a:p>
            <a:r>
              <a:rPr lang="it-IT" altLang="it-IT" b="1" dirty="0">
                <a:solidFill>
                  <a:srgbClr val="0070C0"/>
                </a:solidFill>
              </a:rPr>
              <a:t>LA RICERCA </a:t>
            </a:r>
            <a:br>
              <a:rPr lang="it-IT" altLang="it-IT" b="1" dirty="0">
                <a:solidFill>
                  <a:srgbClr val="0070C0"/>
                </a:solidFill>
              </a:rPr>
            </a:br>
            <a:r>
              <a:rPr lang="it-IT" altLang="it-IT" b="1" dirty="0">
                <a:solidFill>
                  <a:srgbClr val="0070C0"/>
                </a:solidFill>
              </a:rPr>
              <a:t>DEI PARTNER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72632D1-9EE3-994B-BB29-C8C7194E39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57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02741"/>
            <a:ext cx="627430" cy="627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F4669AC-1EBD-BC48-8369-B83975DE4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81" y="761252"/>
            <a:ext cx="6370820" cy="5398350"/>
          </a:xfrm>
          <a:prstGeom prst="rect">
            <a:avLst/>
          </a:prstGeom>
        </p:spPr>
      </p:pic>
      <p:sp>
        <p:nvSpPr>
          <p:cNvPr id="17" name="Titolo 1">
            <a:extLst>
              <a:ext uri="{FF2B5EF4-FFF2-40B4-BE49-F238E27FC236}">
                <a16:creationId xmlns:a16="http://schemas.microsoft.com/office/drawing/2014/main" id="{88073471-15D3-8E48-9CFA-011A66AD0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86" y="4149975"/>
            <a:ext cx="3683337" cy="504825"/>
          </a:xfrm>
        </p:spPr>
        <p:txBody>
          <a:bodyPr>
            <a:normAutofit fontScale="90000"/>
          </a:bodyPr>
          <a:lstStyle/>
          <a:p>
            <a:r>
              <a:rPr lang="it-IT" altLang="it-IT" b="1" dirty="0">
                <a:solidFill>
                  <a:srgbClr val="0070C0"/>
                </a:solidFill>
              </a:rPr>
              <a:t>L’ISPIRAZIONE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D68A3A69-E5D5-EE48-9B24-3D68B66E724D}"/>
              </a:ext>
            </a:extLst>
          </p:cNvPr>
          <p:cNvSpPr/>
          <p:nvPr/>
        </p:nvSpPr>
        <p:spPr>
          <a:xfrm>
            <a:off x="6820525" y="1344618"/>
            <a:ext cx="1229192" cy="5591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92E773EC-7F63-C649-8FC8-2174441C7F19}"/>
              </a:ext>
            </a:extLst>
          </p:cNvPr>
          <p:cNvSpPr/>
          <p:nvPr/>
        </p:nvSpPr>
        <p:spPr>
          <a:xfrm>
            <a:off x="2358875" y="4645821"/>
            <a:ext cx="1692876" cy="7290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63B3BA5-6CD3-0847-9465-D59D05585B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03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974"/>
            <a:ext cx="649407" cy="649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99E83BA-E46F-F74C-A1B5-63140715E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4" y="1080496"/>
            <a:ext cx="8379243" cy="5251092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16872637-0122-A74D-9AED-8A97D8DD5835}"/>
              </a:ext>
            </a:extLst>
          </p:cNvPr>
          <p:cNvSpPr/>
          <p:nvPr/>
        </p:nvSpPr>
        <p:spPr>
          <a:xfrm>
            <a:off x="3945334" y="887654"/>
            <a:ext cx="1692876" cy="7290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E33C078F-413E-E54C-B8FC-F348BBF0AA3D}"/>
              </a:ext>
            </a:extLst>
          </p:cNvPr>
          <p:cNvSpPr/>
          <p:nvPr/>
        </p:nvSpPr>
        <p:spPr>
          <a:xfrm>
            <a:off x="6910466" y="2344198"/>
            <a:ext cx="2022398" cy="4061364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596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9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5635" y="93660"/>
            <a:ext cx="550865" cy="550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etw8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729" y="1002326"/>
            <a:ext cx="7756568" cy="530227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olo 1">
            <a:extLst>
              <a:ext uri="{FF2B5EF4-FFF2-40B4-BE49-F238E27FC236}">
                <a16:creationId xmlns:a16="http://schemas.microsoft.com/office/drawing/2014/main" id="{9548F27A-F2F5-794A-B004-AAB9EF230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37" y="5075333"/>
            <a:ext cx="3683337" cy="504825"/>
          </a:xfrm>
        </p:spPr>
        <p:txBody>
          <a:bodyPr>
            <a:normAutofit fontScale="90000"/>
          </a:bodyPr>
          <a:lstStyle/>
          <a:p>
            <a:r>
              <a:rPr lang="it-IT" altLang="it-IT" b="1" dirty="0">
                <a:solidFill>
                  <a:srgbClr val="0070C0"/>
                </a:solidFill>
              </a:rPr>
              <a:t>CREARE</a:t>
            </a:r>
            <a:br>
              <a:rPr lang="it-IT" altLang="it-IT" b="1" dirty="0">
                <a:solidFill>
                  <a:srgbClr val="0070C0"/>
                </a:solidFill>
              </a:rPr>
            </a:br>
            <a:r>
              <a:rPr lang="it-IT" altLang="it-IT" b="1" dirty="0">
                <a:solidFill>
                  <a:srgbClr val="0070C0"/>
                </a:solidFill>
              </a:rPr>
              <a:t>IL PROGETTO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DEF8D35C-6A1C-C14B-AC39-EE828A8DCF82}"/>
              </a:ext>
            </a:extLst>
          </p:cNvPr>
          <p:cNvSpPr/>
          <p:nvPr/>
        </p:nvSpPr>
        <p:spPr>
          <a:xfrm>
            <a:off x="1786270" y="3200400"/>
            <a:ext cx="1881963" cy="8825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hape 44">
            <a:extLst>
              <a:ext uri="{FF2B5EF4-FFF2-40B4-BE49-F238E27FC236}">
                <a16:creationId xmlns:a16="http://schemas.microsoft.com/office/drawing/2014/main" id="{2F6A108C-FF30-C645-947D-9CDBB3B732C7}"/>
              </a:ext>
            </a:extLst>
          </p:cNvPr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B9DCC8C-1241-E84F-906A-3459502F78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hlinkClick r:id="rId3"/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863605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DD252A-5F9A-9041-8D9F-BF61BD2A2231}"/>
              </a:ext>
            </a:extLst>
          </p:cNvPr>
          <p:cNvSpPr txBox="1"/>
          <p:nvPr/>
        </p:nvSpPr>
        <p:spPr>
          <a:xfrm>
            <a:off x="-246858" y="1288468"/>
            <a:ext cx="9637714" cy="106182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2">
                <a:alpha val="62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7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L’AMBIENTE DI APPRENDIMENTO PER GLI STUDENTI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600" b="1" dirty="0">
                <a:solidFill>
                  <a:srgbClr val="002060"/>
                </a:solidFill>
              </a:rPr>
              <a:t>TWINSPACE</a:t>
            </a:r>
            <a:endParaRPr kumimoji="0" lang="it-IT" sz="36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B9F30F5-AE45-DF49-AE68-97B4C45CD135}"/>
              </a:ext>
            </a:extLst>
          </p:cNvPr>
          <p:cNvSpPr txBox="1"/>
          <p:nvPr/>
        </p:nvSpPr>
        <p:spPr>
          <a:xfrm>
            <a:off x="42422" y="2625255"/>
            <a:ext cx="9445364" cy="31085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it-IT" sz="28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SPAZIO ETICO, SOCIALE, CULTURALE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it-IT" sz="28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it-IT" sz="2800" b="1" dirty="0">
                <a:solidFill>
                  <a:srgbClr val="002060"/>
                </a:solidFill>
              </a:rPr>
              <a:t>SPAZIO DELL’INCONTRO, DEL DIALOGO, DELLA PLURALITA’ 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it-IT" sz="2800" b="1" dirty="0">
              <a:solidFill>
                <a:srgbClr val="002060"/>
              </a:solidFill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it-IT" sz="28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SPAZIO REALE E LUOGO DI INCONTRO VIRTUALE DILATATO AL DI LA’ DELLE MURA DELLE CLASSI</a:t>
            </a:r>
          </a:p>
        </p:txBody>
      </p:sp>
    </p:spTree>
    <p:extLst>
      <p:ext uri="{BB962C8B-B14F-4D97-AF65-F5344CB8AC3E}">
        <p14:creationId xmlns:p14="http://schemas.microsoft.com/office/powerpoint/2010/main" val="3348161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18.png">
            <a:extLst>
              <a:ext uri="{FF2B5EF4-FFF2-40B4-BE49-F238E27FC236}">
                <a16:creationId xmlns:a16="http://schemas.microsoft.com/office/drawing/2014/main" id="{C50385BC-893A-7F42-BDC0-C7D58ED6D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9481" y="706437"/>
            <a:ext cx="5253040" cy="304641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97">
            <a:extLst>
              <a:ext uri="{FF2B5EF4-FFF2-40B4-BE49-F238E27FC236}">
                <a16:creationId xmlns:a16="http://schemas.microsoft.com/office/drawing/2014/main" id="{1E9D7E12-A209-DA45-ADD4-D787D94673F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07503" y="1886593"/>
            <a:ext cx="4425059" cy="4638752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180737" indent="-180737" defTabSz="777952">
              <a:spcBef>
                <a:spcPts val="300"/>
              </a:spcBef>
              <a:buClr>
                <a:srgbClr val="FF0000"/>
              </a:buClr>
              <a:tabLst>
                <a:tab pos="165100" algn="l"/>
              </a:tabLst>
              <a:defRPr sz="2100">
                <a:solidFill>
                  <a:srgbClr val="0000FF"/>
                </a:solidFill>
              </a:defRPr>
            </a:pPr>
            <a:r>
              <a:t>Spazio ad accesso riservato per docenti e alunni (nome utente e password)</a:t>
            </a:r>
          </a:p>
          <a:p>
            <a:pPr marL="339470" indent="-339470" defTabSz="777952">
              <a:spcBef>
                <a:spcPts val="300"/>
              </a:spcBef>
              <a:buClr>
                <a:srgbClr val="FF0000"/>
              </a:buClr>
              <a:defRPr sz="2100">
                <a:solidFill>
                  <a:srgbClr val="0000FF"/>
                </a:solidFill>
              </a:defRPr>
            </a:pPr>
            <a:endParaRPr/>
          </a:p>
          <a:p>
            <a:pPr marL="180737" indent="-180737" defTabSz="777952">
              <a:spcBef>
                <a:spcPts val="300"/>
              </a:spcBef>
              <a:buClr>
                <a:srgbClr val="FF0000"/>
              </a:buClr>
              <a:buFont typeface="Wingdings"/>
              <a:buChar char="▪"/>
              <a:defRPr sz="2100">
                <a:solidFill>
                  <a:srgbClr val="0000FF"/>
                </a:solidFill>
              </a:defRPr>
            </a:pPr>
            <a:r>
              <a:t>Possibilità di rendere pubblici o lasciare privati i contenuti</a:t>
            </a:r>
          </a:p>
          <a:p>
            <a:pPr marL="180737" indent="-180737" defTabSz="777952">
              <a:spcBef>
                <a:spcPts val="300"/>
              </a:spcBef>
              <a:buClr>
                <a:srgbClr val="FF0000"/>
              </a:buClr>
              <a:buFont typeface="Wingdings"/>
              <a:buChar char="▪"/>
              <a:defRPr sz="2100">
                <a:solidFill>
                  <a:srgbClr val="0000FF"/>
                </a:solidFill>
              </a:defRPr>
            </a:pPr>
            <a:endParaRPr/>
          </a:p>
          <a:p>
            <a:pPr marL="180737" indent="-180737" defTabSz="777952">
              <a:spcBef>
                <a:spcPts val="300"/>
              </a:spcBef>
              <a:buClr>
                <a:srgbClr val="FF0000"/>
              </a:buClr>
              <a:buFont typeface="Wingdings"/>
              <a:buChar char="▪"/>
              <a:defRPr sz="2100">
                <a:solidFill>
                  <a:srgbClr val="0000FF"/>
                </a:solidFill>
              </a:defRPr>
            </a:pPr>
            <a:r>
              <a:t>Vari strumenti di lavoro: blog, forum, chat, videoconferenza</a:t>
            </a:r>
          </a:p>
          <a:p>
            <a:pPr marL="180737" indent="-180737" defTabSz="777952">
              <a:spcBef>
                <a:spcPts val="300"/>
              </a:spcBef>
              <a:buClr>
                <a:srgbClr val="FF0000"/>
              </a:buClr>
              <a:buFont typeface="Wingdings"/>
              <a:buChar char="▪"/>
              <a:defRPr sz="2100">
                <a:solidFill>
                  <a:srgbClr val="0000FF"/>
                </a:solidFill>
              </a:defRPr>
            </a:pPr>
            <a:endParaRPr/>
          </a:p>
          <a:p>
            <a:pPr marL="180737" indent="-180737" defTabSz="777952">
              <a:spcBef>
                <a:spcPts val="300"/>
              </a:spcBef>
              <a:buClr>
                <a:srgbClr val="FF0000"/>
              </a:buClr>
              <a:buFont typeface="Wingdings"/>
              <a:buChar char="▪"/>
              <a:defRPr sz="2100">
                <a:solidFill>
                  <a:srgbClr val="0000FF"/>
                </a:solidFill>
              </a:defRPr>
            </a:pPr>
            <a:r>
              <a:t>Archivio contenuti multimediali: file, gallerie di immagini, video, link web. </a:t>
            </a:r>
          </a:p>
        </p:txBody>
      </p:sp>
      <p:pic>
        <p:nvPicPr>
          <p:cNvPr id="9" name="image19.png">
            <a:extLst>
              <a:ext uri="{FF2B5EF4-FFF2-40B4-BE49-F238E27FC236}">
                <a16:creationId xmlns:a16="http://schemas.microsoft.com/office/drawing/2014/main" id="{737F22AA-E431-7E4C-B7CF-93AFF9ADE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106" y="2606675"/>
            <a:ext cx="5205415" cy="3001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0.png">
            <a:extLst>
              <a:ext uri="{FF2B5EF4-FFF2-40B4-BE49-F238E27FC236}">
                <a16:creationId xmlns:a16="http://schemas.microsoft.com/office/drawing/2014/main" id="{6FABCF80-F93A-A84A-843A-98BC2EFFC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8862" y="3752852"/>
            <a:ext cx="4275138" cy="30448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 103">
            <a:extLst>
              <a:ext uri="{FF2B5EF4-FFF2-40B4-BE49-F238E27FC236}">
                <a16:creationId xmlns:a16="http://schemas.microsoft.com/office/drawing/2014/main" id="{6E11916B-2C1A-7B48-B2FD-B4B0B2CDB352}"/>
              </a:ext>
            </a:extLst>
          </p:cNvPr>
          <p:cNvGrpSpPr/>
          <p:nvPr/>
        </p:nvGrpSpPr>
        <p:grpSpPr>
          <a:xfrm>
            <a:off x="1403648" y="927128"/>
            <a:ext cx="2942929" cy="845693"/>
            <a:chOff x="0" y="0"/>
            <a:chExt cx="2942928" cy="845692"/>
          </a:xfrm>
        </p:grpSpPr>
        <p:sp>
          <p:nvSpPr>
            <p:cNvPr id="12" name="Shape 101">
              <a:extLst>
                <a:ext uri="{FF2B5EF4-FFF2-40B4-BE49-F238E27FC236}">
                  <a16:creationId xmlns:a16="http://schemas.microsoft.com/office/drawing/2014/main" id="{F01B0E13-07DF-EA40-8F30-C65201BADF7B}"/>
                </a:ext>
              </a:extLst>
            </p:cNvPr>
            <p:cNvSpPr/>
            <p:nvPr/>
          </p:nvSpPr>
          <p:spPr>
            <a:xfrm>
              <a:off x="0" y="0"/>
              <a:ext cx="2942928" cy="84569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 sz="20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3" name="Shape 102">
              <a:extLst>
                <a:ext uri="{FF2B5EF4-FFF2-40B4-BE49-F238E27FC236}">
                  <a16:creationId xmlns:a16="http://schemas.microsoft.com/office/drawing/2014/main" id="{DC102D2F-DF3D-F046-BBE9-1C932CDEFB02}"/>
                </a:ext>
              </a:extLst>
            </p:cNvPr>
            <p:cNvSpPr/>
            <p:nvPr/>
          </p:nvSpPr>
          <p:spPr>
            <a:xfrm>
              <a:off x="752036" y="38974"/>
              <a:ext cx="1438851" cy="769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 b="1">
                  <a:solidFill>
                    <a:srgbClr val="FF7B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 err="1"/>
                <a:t>Twinspace</a:t>
              </a:r>
              <a:endParaRPr dirty="0"/>
            </a:p>
            <a:p>
              <a:pPr algn="ctr">
                <a:defRPr sz="2000" b="1">
                  <a:solidFill>
                    <a:srgbClr val="FF7B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it-IT" dirty="0" err="1"/>
                <a:t>evolution</a:t>
              </a:r>
              <a:endParaRPr dirty="0"/>
            </a:p>
          </p:txBody>
        </p:sp>
      </p:grpSp>
      <p:pic>
        <p:nvPicPr>
          <p:cNvPr id="14" name="Immagine 13">
            <a:extLst>
              <a:ext uri="{FF2B5EF4-FFF2-40B4-BE49-F238E27FC236}">
                <a16:creationId xmlns:a16="http://schemas.microsoft.com/office/drawing/2014/main" id="{EB24B80B-0673-124F-AB5E-67291529C4B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47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112" y="0"/>
            <a:ext cx="468770" cy="468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25AA85D-C5C1-5E41-9AF3-7887C696F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73" y="1049545"/>
            <a:ext cx="7652272" cy="5264381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2672AC37-C99E-CF48-A72D-AD0515977823}"/>
              </a:ext>
            </a:extLst>
          </p:cNvPr>
          <p:cNvSpPr/>
          <p:nvPr/>
        </p:nvSpPr>
        <p:spPr>
          <a:xfrm>
            <a:off x="2478601" y="1216675"/>
            <a:ext cx="2205317" cy="6992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6F21A102-E1E1-8745-BE5C-B360DCED56E9}"/>
              </a:ext>
            </a:extLst>
          </p:cNvPr>
          <p:cNvSpPr/>
          <p:nvPr/>
        </p:nvSpPr>
        <p:spPr>
          <a:xfrm>
            <a:off x="1487273" y="2083051"/>
            <a:ext cx="4558553" cy="6589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A859626B-7A07-EC40-B482-63838FA82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56" y="3055733"/>
            <a:ext cx="3683337" cy="504825"/>
          </a:xfrm>
        </p:spPr>
        <p:txBody>
          <a:bodyPr>
            <a:normAutofit fontScale="90000"/>
          </a:bodyPr>
          <a:lstStyle/>
          <a:p>
            <a:r>
              <a:rPr lang="it-IT" altLang="it-IT" b="1" dirty="0">
                <a:solidFill>
                  <a:srgbClr val="0070C0"/>
                </a:solidFill>
              </a:rPr>
              <a:t>IL </a:t>
            </a:r>
            <a:br>
              <a:rPr lang="it-IT" altLang="it-IT" b="1" dirty="0">
                <a:solidFill>
                  <a:srgbClr val="0070C0"/>
                </a:solidFill>
              </a:rPr>
            </a:br>
            <a:r>
              <a:rPr lang="it-IT" altLang="it-IT" b="1" dirty="0">
                <a:solidFill>
                  <a:srgbClr val="0070C0"/>
                </a:solidFill>
              </a:rPr>
              <a:t>TWINSPACE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19EB93D-CF18-444F-9B0D-35933F8C63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68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6C808BA-B19F-3345-AB98-8D3B423DA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5" y="1473413"/>
            <a:ext cx="5655146" cy="400128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9B4DB15-9918-7242-84C0-C6F01CD14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19" y="2547741"/>
            <a:ext cx="2748051" cy="246377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0" y="835735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72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485060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9ABD7A5-71DB-0146-9545-A9FAFEF42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9517">
            <a:off x="6721008" y="280361"/>
            <a:ext cx="2187147" cy="336273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17FC05F-218B-7742-AFCE-E6E266979C4F}"/>
              </a:ext>
            </a:extLst>
          </p:cNvPr>
          <p:cNvSpPr/>
          <p:nvPr/>
        </p:nvSpPr>
        <p:spPr>
          <a:xfrm>
            <a:off x="134910" y="1176382"/>
            <a:ext cx="893286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2060"/>
                </a:solidFill>
                <a:latin typeface="Open Sans"/>
              </a:rPr>
              <a:t>I bambini crescono in un ambiente di cambiamento </a:t>
            </a:r>
          </a:p>
          <a:p>
            <a:r>
              <a:rPr lang="it-IT" dirty="0">
                <a:solidFill>
                  <a:srgbClr val="002060"/>
                </a:solidFill>
                <a:latin typeface="Open Sans"/>
              </a:rPr>
              <a:t>tecnologico, sociale ed ecologico senza precedenti.</a:t>
            </a:r>
          </a:p>
          <a:p>
            <a:endParaRPr lang="it-IT" dirty="0">
              <a:solidFill>
                <a:srgbClr val="002060"/>
              </a:solidFill>
              <a:latin typeface="Open Sans"/>
            </a:endParaRPr>
          </a:p>
          <a:p>
            <a:r>
              <a:rPr lang="it-IT" dirty="0">
                <a:solidFill>
                  <a:srgbClr val="002060"/>
                </a:solidFill>
                <a:latin typeface="Open Sans"/>
              </a:rPr>
              <a:t>Come possono questi giovani cittadini, consumatori </a:t>
            </a:r>
          </a:p>
          <a:p>
            <a:r>
              <a:rPr lang="it-IT" dirty="0">
                <a:solidFill>
                  <a:srgbClr val="002060"/>
                </a:solidFill>
                <a:latin typeface="Open Sans"/>
              </a:rPr>
              <a:t>e futuri decisori, essere aiutati a navigare nella </a:t>
            </a:r>
          </a:p>
          <a:p>
            <a:r>
              <a:rPr lang="it-IT" dirty="0">
                <a:solidFill>
                  <a:srgbClr val="002060"/>
                </a:solidFill>
                <a:latin typeface="Open Sans"/>
              </a:rPr>
              <a:t>nuova realtà complessa? </a:t>
            </a:r>
          </a:p>
          <a:p>
            <a:endParaRPr lang="it-IT" dirty="0">
              <a:solidFill>
                <a:srgbClr val="002060"/>
              </a:solidFill>
              <a:latin typeface="Open Sans"/>
            </a:endParaRPr>
          </a:p>
          <a:p>
            <a:r>
              <a:rPr lang="it-IT" b="1" i="1" dirty="0">
                <a:solidFill>
                  <a:srgbClr val="002060"/>
                </a:solidFill>
                <a:latin typeface="Open Sans"/>
              </a:rPr>
              <a:t>Daniel </a:t>
            </a:r>
            <a:r>
              <a:rPr lang="it-IT" b="1" i="1" dirty="0" err="1">
                <a:solidFill>
                  <a:srgbClr val="002060"/>
                </a:solidFill>
                <a:latin typeface="Open Sans"/>
              </a:rPr>
              <a:t>Goleman</a:t>
            </a:r>
            <a:r>
              <a:rPr lang="it-IT" b="1" i="1" dirty="0">
                <a:solidFill>
                  <a:srgbClr val="002060"/>
                </a:solidFill>
                <a:latin typeface="Open Sans"/>
              </a:rPr>
              <a:t> e Peter </a:t>
            </a:r>
            <a:r>
              <a:rPr lang="it-IT" b="1" i="1" dirty="0" err="1">
                <a:solidFill>
                  <a:srgbClr val="002060"/>
                </a:solidFill>
                <a:latin typeface="Open Sans"/>
              </a:rPr>
              <a:t>Senge</a:t>
            </a:r>
            <a:r>
              <a:rPr lang="it-IT" b="1" i="1" dirty="0">
                <a:solidFill>
                  <a:srgbClr val="002060"/>
                </a:solidFill>
                <a:latin typeface="Open Sans"/>
              </a:rPr>
              <a:t> </a:t>
            </a:r>
            <a:r>
              <a:rPr lang="it-IT" dirty="0">
                <a:solidFill>
                  <a:srgbClr val="002060"/>
                </a:solidFill>
                <a:latin typeface="Open Sans"/>
              </a:rPr>
              <a:t>affrontano i limiti </a:t>
            </a:r>
            <a:r>
              <a:rPr lang="it-IT" b="1" dirty="0">
                <a:solidFill>
                  <a:srgbClr val="002060"/>
                </a:solidFill>
                <a:latin typeface="Open Sans"/>
              </a:rPr>
              <a:t>dell'attuale sistema </a:t>
            </a:r>
            <a:r>
              <a:rPr lang="it-IT" dirty="0">
                <a:solidFill>
                  <a:srgbClr val="002060"/>
                </a:solidFill>
                <a:latin typeface="Open Sans"/>
              </a:rPr>
              <a:t>educativo - strutturato più di </a:t>
            </a:r>
            <a:r>
              <a:rPr lang="it-IT" b="1" dirty="0">
                <a:solidFill>
                  <a:srgbClr val="002060"/>
                </a:solidFill>
                <a:latin typeface="Open Sans"/>
              </a:rPr>
              <a:t>200 anni fa</a:t>
            </a:r>
            <a:r>
              <a:rPr lang="it-IT" dirty="0">
                <a:solidFill>
                  <a:srgbClr val="002060"/>
                </a:solidFill>
                <a:latin typeface="Open Sans"/>
              </a:rPr>
              <a:t>! sostenendo la necessità di sviluppare già dai primi anni, </a:t>
            </a:r>
            <a:r>
              <a:rPr lang="it-IT" sz="2800" b="1" u="sng" dirty="0">
                <a:solidFill>
                  <a:srgbClr val="002060"/>
                </a:solidFill>
                <a:latin typeface="Open Sans"/>
              </a:rPr>
              <a:t>tre set di abilità cruciali</a:t>
            </a:r>
            <a:r>
              <a:rPr lang="it-IT" dirty="0">
                <a:solidFill>
                  <a:srgbClr val="002060"/>
                </a:solidFill>
                <a:latin typeface="Open Sans"/>
              </a:rPr>
              <a:t>: </a:t>
            </a:r>
          </a:p>
          <a:p>
            <a:r>
              <a:rPr lang="it-IT" dirty="0">
                <a:solidFill>
                  <a:srgbClr val="002060"/>
                </a:solidFill>
                <a:effectLst>
                  <a:outerShdw blurRad="203200" dist="38100" dir="13800000" algn="bl" rotWithShape="0">
                    <a:srgbClr val="FFC000">
                      <a:alpha val="89000"/>
                    </a:srgbClr>
                  </a:outerShdw>
                </a:effectLst>
                <a:latin typeface="Open Sans"/>
              </a:rPr>
              <a:t>- </a:t>
            </a:r>
            <a:r>
              <a:rPr lang="it-IT" b="1" dirty="0">
                <a:solidFill>
                  <a:srgbClr val="002060"/>
                </a:solidFill>
                <a:effectLst>
                  <a:outerShdw blurRad="203200" dist="38100" dir="13800000" algn="bl" rotWithShape="0">
                    <a:srgbClr val="FFC000">
                      <a:alpha val="89000"/>
                    </a:srgbClr>
                  </a:outerShdw>
                </a:effectLst>
                <a:latin typeface="Open Sans"/>
              </a:rPr>
              <a:t>consapevolezza di sé,</a:t>
            </a:r>
          </a:p>
          <a:p>
            <a:r>
              <a:rPr lang="it-IT" b="1" dirty="0">
                <a:solidFill>
                  <a:srgbClr val="002060"/>
                </a:solidFill>
                <a:effectLst>
                  <a:outerShdw blurRad="203200" dist="38100" dir="13800000" algn="bl" rotWithShape="0">
                    <a:srgbClr val="FFC000">
                      <a:alpha val="89000"/>
                    </a:srgbClr>
                  </a:outerShdw>
                </a:effectLst>
                <a:latin typeface="Open Sans"/>
              </a:rPr>
              <a:t>- empatia e cura degli altri, </a:t>
            </a:r>
          </a:p>
          <a:p>
            <a:r>
              <a:rPr lang="it-IT" b="1" dirty="0">
                <a:solidFill>
                  <a:srgbClr val="002060"/>
                </a:solidFill>
                <a:effectLst>
                  <a:outerShdw blurRad="203200" dist="38100" dir="13800000" algn="bl" rotWithShape="0">
                    <a:srgbClr val="FFC000">
                      <a:alpha val="89000"/>
                    </a:srgbClr>
                  </a:outerShdw>
                </a:effectLst>
                <a:latin typeface="Open Sans"/>
              </a:rPr>
              <a:t>- comprensione dei sistemi più ampi che ci circondano. </a:t>
            </a:r>
            <a:endParaRPr lang="it-IT" b="1" dirty="0">
              <a:solidFill>
                <a:srgbClr val="002060"/>
              </a:solidFill>
              <a:effectLst>
                <a:outerShdw blurRad="203200" dist="38100" dir="13800000" algn="bl" rotWithShape="0">
                  <a:srgbClr val="FFC000">
                    <a:alpha val="89000"/>
                  </a:srgbClr>
                </a:outerShdw>
              </a:effectLst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0D3BC04-D483-2046-A4B4-75373157A700}"/>
              </a:ext>
            </a:extLst>
          </p:cNvPr>
          <p:cNvSpPr txBox="1"/>
          <p:nvPr/>
        </p:nvSpPr>
        <p:spPr>
          <a:xfrm>
            <a:off x="1593912" y="424811"/>
            <a:ext cx="5475214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it-IT" b="1" i="1" dirty="0">
                <a:solidFill>
                  <a:srgbClr val="002060"/>
                </a:solidFill>
                <a:highlight>
                  <a:srgbClr val="FFFF00"/>
                </a:highlight>
              </a:rPr>
              <a:t>A SCUOLA DI FUTURO</a:t>
            </a:r>
          </a:p>
          <a:p>
            <a:pPr algn="ctr"/>
            <a:r>
              <a:rPr lang="it-IT" b="1" i="1" dirty="0">
                <a:solidFill>
                  <a:srgbClr val="002060"/>
                </a:solidFill>
                <a:highlight>
                  <a:srgbClr val="FFFF00"/>
                </a:highlight>
              </a:rPr>
              <a:t>Manifesto per una nuova educazione</a:t>
            </a:r>
            <a:endParaRPr lang="it-IT" b="1" dirty="0">
              <a:solidFill>
                <a:srgbClr val="002060"/>
              </a:solidFill>
              <a:highlight>
                <a:srgbClr val="FFFF00"/>
              </a:highlight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849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B4DEE00-ADD9-9349-8513-8FE621478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435" y="1214610"/>
            <a:ext cx="3833734" cy="343714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652369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37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0641" y="2079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920EE10-83CA-934E-828C-DF45B11A9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115"/>
            <a:ext cx="9144000" cy="552975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652369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6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0E21FC6-203A-CA4A-A1C0-E0CB00C97B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03" y="449706"/>
            <a:ext cx="8547515" cy="584668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840364" y="2411620"/>
            <a:ext cx="7877827" cy="1508101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12120000" algn="tl" rotWithShape="0">
              <a:schemeClr val="tx1"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600" b="1" i="1" u="none" strike="noStrike" cap="none" spc="0" normalizeH="0" baseline="0" dirty="0">
                <a:ln>
                  <a:noFill/>
                </a:ln>
                <a:solidFill>
                  <a:srgbClr val="D13DD7"/>
                </a:solidFill>
                <a:effectLst/>
                <a:uFillTx/>
                <a:latin typeface="Chalkboard SE" charset="0"/>
                <a:ea typeface="Chalkboard SE" charset="0"/>
                <a:cs typeface="Chalkboard SE" charset="0"/>
                <a:sym typeface="Arial"/>
              </a:rPr>
              <a:t>PINK ETWINNING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600" b="1" i="1" u="none" strike="noStrike" cap="none" spc="0" normalizeH="0" baseline="0" dirty="0">
                <a:ln>
                  <a:noFill/>
                </a:ln>
                <a:solidFill>
                  <a:srgbClr val="D13DD7"/>
                </a:solidFill>
                <a:effectLst/>
                <a:uFillTx/>
                <a:latin typeface="Chalkboard SE" charset="0"/>
                <a:ea typeface="Chalkboard SE" charset="0"/>
                <a:cs typeface="Chalkboard SE" charset="0"/>
                <a:sym typeface="Arial"/>
              </a:rPr>
              <a:t>EXPERIENCE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4C56EF-521C-FA4D-932A-1D22D95DDDC5}"/>
              </a:ext>
            </a:extLst>
          </p:cNvPr>
          <p:cNvSpPr txBox="1"/>
          <p:nvPr/>
        </p:nvSpPr>
        <p:spPr>
          <a:xfrm>
            <a:off x="1840364" y="4446380"/>
            <a:ext cx="6808911" cy="461661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rgbClr val="F025FF">
                <a:alpha val="4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PEER</a:t>
            </a: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MEDIATION E CO-WORKING PRACTICE</a:t>
            </a:r>
          </a:p>
        </p:txBody>
      </p:sp>
      <p:pic>
        <p:nvPicPr>
          <p:cNvPr id="9" name="image3.jpeg">
            <a:extLst>
              <a:ext uri="{FF2B5EF4-FFF2-40B4-BE49-F238E27FC236}">
                <a16:creationId xmlns:a16="http://schemas.microsoft.com/office/drawing/2014/main" id="{95DDFE70-19EC-784C-B1C5-D28AE515E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49" y="185342"/>
            <a:ext cx="468770" cy="46876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44">
            <a:extLst>
              <a:ext uri="{FF2B5EF4-FFF2-40B4-BE49-F238E27FC236}">
                <a16:creationId xmlns:a16="http://schemas.microsoft.com/office/drawing/2014/main" id="{CCAB820B-142B-6B4B-98A9-D2E47C525273}"/>
              </a:ext>
            </a:extLst>
          </p:cNvPr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D8424CE-99B0-E741-968B-DBA0EF41A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9" y="1060511"/>
            <a:ext cx="2816084" cy="322569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6FE8B3C-19CC-6642-B245-161DD1F04D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286" y="1060511"/>
            <a:ext cx="4077325" cy="68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96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9" name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0" y="639762"/>
            <a:ext cx="774700" cy="774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51" y="1144350"/>
            <a:ext cx="7014949" cy="526121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244538" y="1183634"/>
            <a:ext cx="4340287" cy="461661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D13DD7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Il francobollo </a:t>
            </a:r>
            <a:r>
              <a:rPr kumimoji="0" lang="it-IT" sz="2400" b="1" i="0" u="none" strike="noStrike" cap="none" spc="0" normalizeH="0" baseline="0" dirty="0" err="1">
                <a:ln>
                  <a:noFill/>
                </a:ln>
                <a:solidFill>
                  <a:srgbClr val="D13DD7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pink</a:t>
            </a: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D13DD7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it-IT" sz="2400" b="1" i="0" u="none" strike="noStrike" cap="none" spc="0" normalizeH="0" baseline="0" dirty="0" err="1">
                <a:ln>
                  <a:noFill/>
                </a:ln>
                <a:solidFill>
                  <a:srgbClr val="D13DD7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eTwinning</a:t>
            </a:r>
            <a:endParaRPr kumimoji="0" lang="it-IT" sz="2400" b="1" i="0" u="none" strike="noStrike" cap="none" spc="0" normalizeH="0" baseline="0" dirty="0">
              <a:ln>
                <a:noFill/>
              </a:ln>
              <a:solidFill>
                <a:srgbClr val="D13DD7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Shape 44">
            <a:extLst>
              <a:ext uri="{FF2B5EF4-FFF2-40B4-BE49-F238E27FC236}">
                <a16:creationId xmlns:a16="http://schemas.microsoft.com/office/drawing/2014/main" id="{ADE81DD5-B980-0C4F-A5F6-2326B4934161}"/>
              </a:ext>
            </a:extLst>
          </p:cNvPr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6CCFBDA-9D75-F947-B0EC-A2162BB901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0" y="835735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44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39" y="-129654"/>
            <a:ext cx="5122647" cy="700812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921" y="-150126"/>
            <a:ext cx="4782727" cy="7049069"/>
          </a:xfrm>
          <a:prstGeom prst="rect">
            <a:avLst/>
          </a:prstGeom>
        </p:spPr>
      </p:pic>
      <p:sp>
        <p:nvSpPr>
          <p:cNvPr id="47" name="Shape 47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9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00" y="639762"/>
            <a:ext cx="774700" cy="774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3528">
            <a:off x="-887631" y="1905944"/>
            <a:ext cx="5882054" cy="441154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5874">
            <a:off x="4166163" y="137886"/>
            <a:ext cx="5596840" cy="419763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795991" y="5699802"/>
            <a:ext cx="587310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1" i="0" u="none" strike="noStrike" cap="none" spc="0" normalizeH="0" baseline="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People of Pink </a:t>
            </a:r>
            <a:r>
              <a:rPr kumimoji="0" lang="it-IT" sz="3600" b="1" i="0" u="none" strike="noStrike" cap="none" spc="0" normalizeH="0" baseline="0" dirty="0" err="1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eTwinning</a:t>
            </a:r>
            <a:endParaRPr kumimoji="0" lang="it-IT" sz="3600" b="1" i="0" u="none" strike="noStrike" cap="none" spc="0" normalizeH="0" baseline="0" dirty="0">
              <a:ln w="190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114300" dir="10380000" sx="101000" sy="101000" algn="ctr" rotWithShape="0">
                  <a:srgbClr val="002060"/>
                </a:outerShdw>
              </a:effectLst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5860">
            <a:off x="-1274041" y="2317508"/>
            <a:ext cx="3987001" cy="531600"/>
          </a:xfrm>
          <a:prstGeom prst="rect">
            <a:avLst/>
          </a:prstGeom>
        </p:spPr>
      </p:pic>
      <p:sp>
        <p:nvSpPr>
          <p:cNvPr id="11" name="Shape 44">
            <a:extLst>
              <a:ext uri="{FF2B5EF4-FFF2-40B4-BE49-F238E27FC236}">
                <a16:creationId xmlns:a16="http://schemas.microsoft.com/office/drawing/2014/main" id="{D013FE1A-278A-4C4C-8C76-F0007B2933DB}"/>
              </a:ext>
            </a:extLst>
          </p:cNvPr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06639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9" name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0" y="639762"/>
            <a:ext cx="774700" cy="774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7" y="847348"/>
            <a:ext cx="7363533" cy="552265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489519" y="5487225"/>
            <a:ext cx="5873105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1" i="0" u="none" strike="noStrike" cap="none" spc="0" normalizeH="0" baseline="0" dirty="0" err="1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eTwinning</a:t>
            </a:r>
            <a:r>
              <a:rPr kumimoji="0" lang="it-IT" sz="4000" b="1" i="0" u="none" strike="noStrike" cap="none" spc="0" normalizeH="0" baseline="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it-IT" sz="4000" b="1" i="0" u="none" strike="noStrike" cap="none" spc="0" normalizeH="0" baseline="0" dirty="0" err="1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peer</a:t>
            </a:r>
            <a:r>
              <a:rPr kumimoji="0" lang="it-IT" sz="4000" b="1" i="0" u="none" strike="noStrike" cap="none" spc="0" normalizeH="0" baseline="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 tutors</a:t>
            </a:r>
          </a:p>
        </p:txBody>
      </p:sp>
      <p:sp>
        <p:nvSpPr>
          <p:cNvPr id="9" name="Shape 44">
            <a:extLst>
              <a:ext uri="{FF2B5EF4-FFF2-40B4-BE49-F238E27FC236}">
                <a16:creationId xmlns:a16="http://schemas.microsoft.com/office/drawing/2014/main" id="{44D2B5BD-D13A-C944-94DA-9C5CEE2FD6EB}"/>
              </a:ext>
            </a:extLst>
          </p:cNvPr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356784A-606C-9549-B942-A7D5E38763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2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Ambasciatrice Nazionale eTwinning</a:t>
            </a:r>
          </a:p>
        </p:txBody>
      </p:sp>
      <p:pic>
        <p:nvPicPr>
          <p:cNvPr id="49" name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0" y="639762"/>
            <a:ext cx="774700" cy="774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41" y="223736"/>
            <a:ext cx="2562474" cy="34166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13" y="3812748"/>
            <a:ext cx="6782937" cy="508720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991624" y="3444021"/>
            <a:ext cx="7102153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4000" b="1" i="0" u="none" strike="noStrike" cap="none" spc="0" normalizeH="0" baseline="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Premi </a:t>
            </a:r>
            <a:r>
              <a:rPr kumimoji="0" lang="it-IT" sz="4000" b="1" i="0" u="none" strike="noStrike" cap="none" spc="0" normalizeH="0" baseline="0" dirty="0" err="1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eTwinning</a:t>
            </a:r>
            <a:endParaRPr kumimoji="0" lang="it-IT" sz="4000" b="1" i="0" u="none" strike="noStrike" cap="none" spc="0" normalizeH="0" baseline="0" dirty="0">
              <a:ln w="190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114300" dir="10380000" sx="101000" sy="101000" algn="ctr" rotWithShape="0">
                  <a:srgbClr val="002060"/>
                </a:outerShdw>
              </a:effectLst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7898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Ambasciatrice Nazionale eTwinning</a:t>
            </a:r>
          </a:p>
        </p:txBody>
      </p:sp>
      <p:pic>
        <p:nvPicPr>
          <p:cNvPr id="49" name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0" y="639762"/>
            <a:ext cx="774700" cy="774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41" y="223736"/>
            <a:ext cx="2562474" cy="34166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301" y="7784"/>
            <a:ext cx="5048582" cy="685021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08" y="0"/>
            <a:ext cx="5220929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62792DC-53BE-1544-9B79-725A8D84E51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33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Ambasciatrice Nazionale eTwinning</a:t>
            </a:r>
          </a:p>
        </p:txBody>
      </p:sp>
      <p:pic>
        <p:nvPicPr>
          <p:cNvPr id="49" name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0" y="639762"/>
            <a:ext cx="774700" cy="774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41" y="223736"/>
            <a:ext cx="2562474" cy="34166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525" y="0"/>
            <a:ext cx="3817960" cy="286347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contourW="57150">
            <a:contourClr>
              <a:srgbClr val="D13DD7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215" y="3884411"/>
            <a:ext cx="3964785" cy="2973589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contourW="57150">
            <a:contourClr>
              <a:srgbClr val="D13DD7"/>
            </a:contourClr>
          </a:sp3d>
        </p:spPr>
      </p:pic>
      <p:sp>
        <p:nvSpPr>
          <p:cNvPr id="9" name="CasellaDiTesto 8"/>
          <p:cNvSpPr txBox="1"/>
          <p:nvPr/>
        </p:nvSpPr>
        <p:spPr>
          <a:xfrm>
            <a:off x="315812" y="5536155"/>
            <a:ext cx="587310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1" i="0" u="none" strike="noStrike" cap="none" spc="0" normalizeH="0" baseline="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 Pink </a:t>
            </a:r>
            <a:r>
              <a:rPr kumimoji="0" lang="it-IT" sz="3600" b="1" i="0" u="none" strike="noStrike" cap="none" spc="0" normalizeH="0" baseline="0" dirty="0" err="1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eTwinning</a:t>
            </a:r>
            <a:r>
              <a:rPr kumimoji="0" lang="it-IT" sz="3600" b="1" i="0" u="none" strike="noStrike" cap="none" spc="0" normalizeH="0" baseline="0" dirty="0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it-IT" sz="3600" b="1" i="0" u="none" strike="noStrike" cap="none" spc="0" normalizeH="0" baseline="0" dirty="0" err="1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form</a:t>
            </a:r>
            <a:endParaRPr kumimoji="0" lang="it-IT" sz="3600" b="1" i="0" u="none" strike="noStrike" cap="none" spc="0" normalizeH="0" baseline="0" dirty="0">
              <a:ln w="190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114300" dir="10380000" sx="101000" sy="101000" algn="ctr" rotWithShape="0">
                  <a:srgbClr val="002060"/>
                </a:outerShdw>
              </a:effectLst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CE70B54-9424-384E-8FC7-F88FA6F9EFA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91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Ambasciatrice Nazionale eTwinning</a:t>
            </a:r>
          </a:p>
        </p:txBody>
      </p:sp>
      <p:pic>
        <p:nvPicPr>
          <p:cNvPr id="49" name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0" y="639762"/>
            <a:ext cx="774700" cy="774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41" y="223736"/>
            <a:ext cx="2562474" cy="34166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50" y="3009178"/>
            <a:ext cx="5028739" cy="3771554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contourClr>
              <a:srgbClr val="FFC000"/>
            </a:contourClr>
          </a:sp3d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5854">
            <a:off x="-34070" y="191530"/>
            <a:ext cx="4859666" cy="3644750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contourClr>
              <a:srgbClr val="FFC000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0483">
            <a:off x="4410823" y="197488"/>
            <a:ext cx="4843778" cy="3632834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contourClr>
              <a:srgbClr val="FFC000"/>
            </a:contourClr>
          </a:sp3d>
        </p:spPr>
      </p:pic>
      <p:sp>
        <p:nvSpPr>
          <p:cNvPr id="9" name="CasellaDiTesto 8"/>
          <p:cNvSpPr txBox="1"/>
          <p:nvPr/>
        </p:nvSpPr>
        <p:spPr>
          <a:xfrm>
            <a:off x="484091" y="2904224"/>
            <a:ext cx="8659909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1" i="0" u="none" strike="noStrike" cap="none" spc="0" normalizeH="0" baseline="0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Coworking</a:t>
            </a:r>
            <a:r>
              <a:rPr kumimoji="0" lang="it-IT" sz="3600" b="1" i="0" u="none" strike="noStrike" cap="none" spc="0" normalizeH="0" baseline="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it-IT" sz="3600" b="1" i="0" u="none" strike="noStrike" cap="none" spc="0" normalizeH="0" baseline="0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experience</a:t>
            </a:r>
            <a:r>
              <a:rPr kumimoji="0" lang="it-IT" sz="3600" b="1" i="0" u="none" strike="noStrike" cap="none" spc="0" normalizeH="0" baseline="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 with </a:t>
            </a:r>
            <a:r>
              <a:rPr kumimoji="0" lang="it-IT" sz="3600" b="1" i="0" u="none" strike="noStrike" cap="none" spc="0" normalizeH="0" baseline="0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eTwinning</a:t>
            </a:r>
            <a:endParaRPr kumimoji="0" lang="it-IT" sz="3600" b="1" i="0" u="none" strike="noStrike" cap="none" spc="0" normalizeH="0" baseline="0" dirty="0">
              <a:ln w="190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114300" dir="10380000" sx="101000" sy="101000" algn="ctr" rotWithShape="0">
                  <a:srgbClr val="002060"/>
                </a:outerShdw>
              </a:effectLst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629D59F-7A8A-C140-BDA5-4D8F5609E6C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69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7CB1EEE-2981-5948-AE12-24BA41FDC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68" y="18863"/>
            <a:ext cx="4929658" cy="638669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7B97018-6DFC-9042-B82A-432EB308022C}"/>
              </a:ext>
            </a:extLst>
          </p:cNvPr>
          <p:cNvSpPr/>
          <p:nvPr/>
        </p:nvSpPr>
        <p:spPr>
          <a:xfrm>
            <a:off x="1" y="1351507"/>
            <a:ext cx="52765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err="1">
                <a:solidFill>
                  <a:srgbClr val="FF0000"/>
                </a:solidFill>
                <a:latin typeface="Open Sans"/>
              </a:rPr>
              <a:t>Mitch</a:t>
            </a:r>
            <a:r>
              <a:rPr lang="it-IT" b="1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Open Sans"/>
              </a:rPr>
              <a:t>Resnick</a:t>
            </a:r>
            <a:r>
              <a:rPr lang="it-IT" dirty="0">
                <a:solidFill>
                  <a:srgbClr val="2D3033"/>
                </a:solidFill>
                <a:latin typeface="Open Sans"/>
              </a:rPr>
              <a:t>, </a:t>
            </a:r>
            <a:r>
              <a:rPr lang="it-IT" b="1" dirty="0"/>
              <a:t>ideatore di Scratch</a:t>
            </a:r>
            <a:r>
              <a:rPr lang="it-IT" dirty="0"/>
              <a:t>,</a:t>
            </a:r>
            <a:r>
              <a:rPr lang="it-IT" dirty="0">
                <a:solidFill>
                  <a:srgbClr val="2D3033"/>
                </a:solidFill>
                <a:latin typeface="Open Sans"/>
              </a:rPr>
              <a:t> “</a:t>
            </a:r>
            <a:r>
              <a:rPr lang="it-IT" dirty="0" err="1">
                <a:solidFill>
                  <a:srgbClr val="2D3033"/>
                </a:solidFill>
                <a:latin typeface="Open Sans"/>
              </a:rPr>
              <a:t>Affinchè</a:t>
            </a:r>
            <a:r>
              <a:rPr lang="it-IT" dirty="0">
                <a:solidFill>
                  <a:srgbClr val="2D3033"/>
                </a:solidFill>
                <a:latin typeface="Open Sans"/>
              </a:rPr>
              <a:t> le persone possano realizzarsi e vivere al meglio, in un panorama in rapido cambiamento, la </a:t>
            </a:r>
            <a:r>
              <a:rPr lang="it-IT" b="1" dirty="0">
                <a:solidFill>
                  <a:srgbClr val="2D3033"/>
                </a:solidFill>
                <a:latin typeface="Open Sans"/>
              </a:rPr>
              <a:t>capacità di pensare e agire in modo creativo </a:t>
            </a:r>
            <a:r>
              <a:rPr lang="it-IT" dirty="0">
                <a:solidFill>
                  <a:srgbClr val="2D3033"/>
                </a:solidFill>
                <a:latin typeface="Open Sans"/>
              </a:rPr>
              <a:t>è più </a:t>
            </a:r>
            <a:r>
              <a:rPr lang="it-IT" b="1" dirty="0">
                <a:solidFill>
                  <a:srgbClr val="2D3033"/>
                </a:solidFill>
                <a:latin typeface="Open Sans"/>
              </a:rPr>
              <a:t>importante</a:t>
            </a:r>
            <a:r>
              <a:rPr lang="it-IT" dirty="0">
                <a:solidFill>
                  <a:srgbClr val="2D3033"/>
                </a:solidFill>
                <a:latin typeface="Open Sans"/>
              </a:rPr>
              <a:t> che mai”. </a:t>
            </a:r>
          </a:p>
          <a:p>
            <a:pPr algn="just"/>
            <a:endParaRPr lang="it-IT" dirty="0">
              <a:solidFill>
                <a:srgbClr val="2D3033"/>
              </a:solidFill>
              <a:latin typeface="Open Sans"/>
            </a:endParaRPr>
          </a:p>
          <a:p>
            <a:pPr algn="just"/>
            <a:r>
              <a:rPr lang="it-IT" dirty="0">
                <a:solidFill>
                  <a:srgbClr val="2D3033"/>
                </a:solidFill>
                <a:latin typeface="Open Sans"/>
              </a:rPr>
              <a:t>Perché se è vero che la rivoluzione digitale ha messo strumenti sofisticati nelle mani di tutti, alla portata di tutti, è </a:t>
            </a:r>
            <a:r>
              <a:rPr lang="it-IT" u="sng" dirty="0">
                <a:solidFill>
                  <a:srgbClr val="2D3033"/>
                </a:solidFill>
                <a:latin typeface="Open Sans"/>
              </a:rPr>
              <a:t>anche vero che i dispositivi non servono a nulla</a:t>
            </a:r>
            <a:r>
              <a:rPr lang="it-IT" dirty="0">
                <a:solidFill>
                  <a:srgbClr val="2D3033"/>
                </a:solidFill>
                <a:latin typeface="Open Sans"/>
              </a:rPr>
              <a:t> se non sono supportati dalle  </a:t>
            </a:r>
            <a:r>
              <a:rPr lang="it-IT" b="1" dirty="0">
                <a:solidFill>
                  <a:srgbClr val="2D3033"/>
                </a:solidFill>
                <a:latin typeface="Open Sans"/>
              </a:rPr>
              <a:t>idee</a:t>
            </a:r>
            <a:r>
              <a:rPr lang="it-IT" dirty="0">
                <a:solidFill>
                  <a:srgbClr val="2D3033"/>
                </a:solidFill>
                <a:latin typeface="Open Sans"/>
              </a:rPr>
              <a:t> e dalla </a:t>
            </a:r>
            <a:r>
              <a:rPr lang="it-IT" b="1" dirty="0">
                <a:solidFill>
                  <a:srgbClr val="2D3033"/>
                </a:solidFill>
                <a:latin typeface="Open Sans"/>
              </a:rPr>
              <a:t>competenza</a:t>
            </a:r>
            <a:r>
              <a:rPr lang="it-IT" dirty="0">
                <a:solidFill>
                  <a:srgbClr val="2D3033"/>
                </a:solidFill>
                <a:latin typeface="Open Sans"/>
              </a:rPr>
              <a:t> di chi li utilizza.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604081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42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Ambasciatrice Nazionale eTwinning</a:t>
            </a:r>
          </a:p>
        </p:txBody>
      </p:sp>
      <p:pic>
        <p:nvPicPr>
          <p:cNvPr id="49" name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0" y="639762"/>
            <a:ext cx="774700" cy="774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41" y="223736"/>
            <a:ext cx="2562474" cy="34166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79" y="2466832"/>
            <a:ext cx="5854890" cy="4391168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contourW="63500">
            <a:bevelT prst="convex"/>
            <a:contourClr>
              <a:srgbClr val="FFC000"/>
            </a:contourClr>
          </a:sp3d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0244">
            <a:off x="-100272" y="24274"/>
            <a:ext cx="5086442" cy="3814832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contourW="63500">
            <a:bevelT prst="convex"/>
            <a:contourClr>
              <a:srgbClr val="FFC000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614">
            <a:off x="4571997" y="274863"/>
            <a:ext cx="4818544" cy="3613908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contourW="63500">
            <a:bevelT prst="convex"/>
            <a:contourClr>
              <a:srgbClr val="FFC000"/>
            </a:contourClr>
          </a:sp3d>
        </p:spPr>
      </p:pic>
      <p:sp>
        <p:nvSpPr>
          <p:cNvPr id="9" name="CasellaDiTesto 8"/>
          <p:cNvSpPr txBox="1"/>
          <p:nvPr/>
        </p:nvSpPr>
        <p:spPr>
          <a:xfrm>
            <a:off x="504589" y="3315898"/>
            <a:ext cx="8659909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1" i="0" u="none" strike="noStrike" cap="none" spc="0" normalizeH="0" baseline="0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Coworking</a:t>
            </a:r>
            <a:r>
              <a:rPr kumimoji="0" lang="it-IT" sz="3600" b="1" i="0" u="none" strike="noStrike" cap="none" spc="0" normalizeH="0" baseline="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it-IT" sz="3600" b="1" i="0" u="none" strike="noStrike" cap="none" spc="0" normalizeH="0" baseline="0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experience</a:t>
            </a:r>
            <a:r>
              <a:rPr kumimoji="0" lang="it-IT" sz="3600" b="1" i="0" u="none" strike="noStrike" cap="none" spc="0" normalizeH="0" baseline="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 with </a:t>
            </a:r>
            <a:r>
              <a:rPr kumimoji="0" lang="it-IT" sz="3600" b="1" i="0" u="none" strike="noStrike" cap="none" spc="0" normalizeH="0" baseline="0" dirty="0" err="1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eTwinning</a:t>
            </a:r>
            <a:endParaRPr kumimoji="0" lang="it-IT" sz="3600" b="1" i="0" u="none" strike="noStrike" cap="none" spc="0" normalizeH="0" baseline="0" dirty="0">
              <a:ln w="190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114300" dir="10380000" sx="101000" sy="101000" algn="ctr" rotWithShape="0">
                  <a:srgbClr val="002060"/>
                </a:outerShdw>
              </a:effectLst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38D735F-DB7C-4D41-A79F-B5C5E3968B3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28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0" y="639762"/>
            <a:ext cx="774700" cy="774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41" y="223736"/>
            <a:ext cx="2562474" cy="34166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946" y="1657737"/>
            <a:ext cx="4217158" cy="5622876"/>
          </a:xfrm>
          <a:prstGeom prst="rect">
            <a:avLst/>
          </a:prstGeom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 contourW="120650">
            <a:bevelT prst="slope"/>
            <a:contourClr>
              <a:srgbClr val="FFC000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620">
            <a:off x="221456" y="-319284"/>
            <a:ext cx="3685371" cy="4913828"/>
          </a:xfrm>
          <a:prstGeom prst="rect">
            <a:avLst/>
          </a:prstGeom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 contourW="120650">
            <a:bevelT prst="slope"/>
            <a:contourClr>
              <a:srgbClr val="FFC000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627">
            <a:off x="5125662" y="-218003"/>
            <a:ext cx="3512976" cy="4683968"/>
          </a:xfrm>
          <a:prstGeom prst="rect">
            <a:avLst/>
          </a:prstGeom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 contourW="120650">
            <a:bevelT prst="slope"/>
            <a:contourClr>
              <a:srgbClr val="FFC000"/>
            </a:contourClr>
          </a:sp3d>
        </p:spPr>
      </p:pic>
      <p:sp>
        <p:nvSpPr>
          <p:cNvPr id="13" name="CasellaDiTesto 12"/>
          <p:cNvSpPr txBox="1"/>
          <p:nvPr/>
        </p:nvSpPr>
        <p:spPr>
          <a:xfrm>
            <a:off x="1517402" y="2815484"/>
            <a:ext cx="8659909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600" b="1" i="0" u="none" strike="noStrike" cap="none" spc="0" normalizeH="0" baseline="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Project Performance feedback</a:t>
            </a:r>
            <a:endParaRPr kumimoji="0" lang="it-IT" sz="3600" b="1" i="0" u="none" strike="noStrike" cap="none" spc="0" normalizeH="0" baseline="0" dirty="0">
              <a:ln w="190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114300" dir="10380000" sx="101000" sy="101000" algn="ctr" rotWithShape="0">
                  <a:srgbClr val="002060"/>
                </a:outerShdw>
              </a:effectLst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576B962-A56E-6943-99D9-4676144D8E0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84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9" name="image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900" y="639762"/>
            <a:ext cx="774700" cy="774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93" y="945206"/>
            <a:ext cx="3717531" cy="545647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624" y="933538"/>
            <a:ext cx="3841276" cy="288095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624" y="3520719"/>
            <a:ext cx="3841276" cy="288095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121624" y="3211727"/>
            <a:ext cx="5247222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b="1" i="0" u="none" strike="noStrike" cap="none" spc="0" normalizeH="0" baseline="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People of Pink </a:t>
            </a:r>
            <a:r>
              <a:rPr kumimoji="0" lang="it-IT" b="1" i="0" u="none" strike="noStrike" cap="none" spc="0" normalizeH="0" baseline="0" dirty="0" err="1">
                <a:ln w="190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114300" dir="10380000" sx="101000" sy="101000" algn="ctr" rotWithShape="0">
                    <a:srgbClr val="002060"/>
                  </a:outerShdw>
                </a:effectLst>
                <a:uFillTx/>
                <a:latin typeface="+mn-lt"/>
                <a:ea typeface="+mn-ea"/>
                <a:cs typeface="+mn-cs"/>
                <a:sym typeface="Arial"/>
              </a:rPr>
              <a:t>eTwinning</a:t>
            </a:r>
            <a:endParaRPr kumimoji="0" lang="it-IT" b="1" i="0" u="none" strike="noStrike" cap="none" spc="0" normalizeH="0" baseline="0" dirty="0">
              <a:ln w="190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114300" dir="10380000" sx="101000" sy="101000" algn="ctr" rotWithShape="0">
                  <a:srgbClr val="002060"/>
                </a:outerShdw>
              </a:effectLst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Shape 44">
            <a:extLst>
              <a:ext uri="{FF2B5EF4-FFF2-40B4-BE49-F238E27FC236}">
                <a16:creationId xmlns:a16="http://schemas.microsoft.com/office/drawing/2014/main" id="{D770949B-54A1-EC40-B283-9EBAC168B513}"/>
              </a:ext>
            </a:extLst>
          </p:cNvPr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E85547A-4FC1-C04D-B947-6C7B0A96976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44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293244A-DD1F-F44B-BE64-A51C326275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03" y="449706"/>
            <a:ext cx="8547515" cy="5846684"/>
          </a:xfrm>
          <a:prstGeom prst="rect">
            <a:avLst/>
          </a:prstGeom>
        </p:spPr>
      </p:pic>
      <p:sp>
        <p:nvSpPr>
          <p:cNvPr id="47" name="Shape 47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9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900" y="639762"/>
            <a:ext cx="774700" cy="77470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/>
          <p:cNvSpPr txBox="1"/>
          <p:nvPr/>
        </p:nvSpPr>
        <p:spPr>
          <a:xfrm>
            <a:off x="569969" y="2726721"/>
            <a:ext cx="793238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600" b="1" dirty="0">
                <a:solidFill>
                  <a:srgbClr val="D13DD7"/>
                </a:solidFill>
              </a:rPr>
              <a:t>P</a:t>
            </a:r>
            <a:r>
              <a:rPr kumimoji="0" lang="it-IT" sz="3600" b="1" i="0" u="none" strike="noStrike" cap="none" spc="0" normalizeH="0" baseline="0" dirty="0">
                <a:ln>
                  <a:noFill/>
                </a:ln>
                <a:solidFill>
                  <a:srgbClr val="D13DD7"/>
                </a:solidFill>
                <a:effectLst/>
                <a:uFillTx/>
                <a:sym typeface="Arial"/>
              </a:rPr>
              <a:t>rogetti </a:t>
            </a:r>
            <a:r>
              <a:rPr kumimoji="0" lang="it-IT" sz="3600" b="1" i="1" u="none" strike="noStrike" cap="none" spc="0" normalizeH="0" baseline="0" dirty="0">
                <a:ln>
                  <a:noFill/>
                </a:ln>
                <a:solidFill>
                  <a:srgbClr val="D13DD7"/>
                </a:solidFill>
                <a:effectLst/>
                <a:uFillTx/>
                <a:sym typeface="Arial"/>
              </a:rPr>
              <a:t>PINK ETWINNING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95361" y="3524948"/>
            <a:ext cx="8881597" cy="2031321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srgbClr val="F025FF">
                <a:alpha val="4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600" b="1" dirty="0">
                <a:solidFill>
                  <a:schemeClr val="bg2"/>
                </a:solidFill>
              </a:rPr>
              <a:t>Molestie da strada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1800" b="1" dirty="0">
              <a:solidFill>
                <a:schemeClr val="bg2"/>
              </a:solidFill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600" b="1" dirty="0">
                <a:solidFill>
                  <a:schemeClr val="bg2"/>
                </a:solidFill>
              </a:rPr>
              <a:t>Mappatura dei luoghi poco sicuri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3600" b="1" dirty="0">
                <a:solidFill>
                  <a:schemeClr val="bg2"/>
                </a:solidFill>
              </a:rPr>
              <a:t>della città</a:t>
            </a:r>
            <a:endParaRPr kumimoji="0" lang="it-IT" sz="3600" b="1" i="0" u="none" strike="noStrike" cap="none" spc="0" normalizeH="0" baseline="0" dirty="0">
              <a:ln>
                <a:noFill/>
              </a:ln>
              <a:solidFill>
                <a:schemeClr val="bg2"/>
              </a:solidFill>
              <a:effectLst/>
              <a:uFillTx/>
              <a:sym typeface="Arial"/>
            </a:endParaRPr>
          </a:p>
        </p:txBody>
      </p:sp>
      <p:sp>
        <p:nvSpPr>
          <p:cNvPr id="9" name="Shape 44">
            <a:extLst>
              <a:ext uri="{FF2B5EF4-FFF2-40B4-BE49-F238E27FC236}">
                <a16:creationId xmlns:a16="http://schemas.microsoft.com/office/drawing/2014/main" id="{0C4D4FE4-ADA9-C748-A910-3F8E852433BB}"/>
              </a:ext>
            </a:extLst>
          </p:cNvPr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13E9742-96A3-554C-8CB4-FEE7B3B6F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957" y="1198145"/>
            <a:ext cx="2256216" cy="124937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AB50964-2013-1846-BEEB-938C1D23B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1" y="1126722"/>
            <a:ext cx="1598867" cy="143346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78D0A6C-2FFA-3840-9AFA-84CE0308FC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894" y="1469638"/>
            <a:ext cx="4585745" cy="77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44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EF6DDEC-75F3-0E42-990C-4083F7395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10860" cy="482683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0088105-D9A0-E04E-AC97-33E3735E03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3786">
            <a:off x="3350415" y="686027"/>
            <a:ext cx="6603054" cy="524112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892211"/>
            <a:ext cx="8547515" cy="584668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10AD0FE-D5B7-0243-BDE1-CEC648ECC7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056" y="5210996"/>
            <a:ext cx="2037574" cy="112830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004C769-E663-2340-B1F2-7E8253D7F5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27" y="5063556"/>
            <a:ext cx="1372790" cy="123077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F839C23-1191-F546-B068-E3FFE714A8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883" y="-384163"/>
            <a:ext cx="7242531" cy="207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18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B4DEE00-ADD9-9349-8513-8FE621478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1" y="4818169"/>
            <a:ext cx="1598867" cy="143346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D6C8844-FDE0-2649-B8A2-3AF9651138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9691">
            <a:off x="2408636" y="1312385"/>
            <a:ext cx="6792930" cy="534845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8D84581-61ED-BC40-819F-890E0EF1E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87" y="-60289"/>
            <a:ext cx="5965102" cy="46925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9977600-E642-574B-B9CB-275B9C4E1A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55" y="2879573"/>
            <a:ext cx="1201139" cy="86748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26C7078-B535-8640-B369-CBE4398EB6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289" y="2860245"/>
            <a:ext cx="1201139" cy="86748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F65FAC8-6C37-C547-AA2C-E65B382C51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35" y="2879573"/>
            <a:ext cx="1201139" cy="86748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3F1DB35-4357-A343-8536-8F6813225B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379" y="2860246"/>
            <a:ext cx="1201139" cy="86748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652369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60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1D30FB3-1D9C-FC47-A3BE-90166EC9B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67" y="1242665"/>
            <a:ext cx="6826102" cy="5113685"/>
          </a:xfrm>
          <a:prstGeom prst="rect">
            <a:avLst/>
          </a:prstGeom>
        </p:spPr>
      </p:pic>
      <p:pic>
        <p:nvPicPr>
          <p:cNvPr id="45" name="image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magine 10">
            <a:hlinkClick r:id="rId5"/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0" y="485060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9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164" y="729984"/>
            <a:ext cx="738663" cy="738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C:\Users\v.orsini\Desktop\foto\Fotolia_44441951_Subscription_Monthly_M.jpg">
            <a:extLst>
              <a:ext uri="{FF2B5EF4-FFF2-40B4-BE49-F238E27FC236}">
                <a16:creationId xmlns:a16="http://schemas.microsoft.com/office/drawing/2014/main" id="{E99128F1-2E50-D745-ACA2-77915A29E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182">
            <a:off x="96096" y="871671"/>
            <a:ext cx="6028896" cy="390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4876B41-E73C-174D-822E-ADE7BD4FB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5280">
            <a:off x="4977430" y="2668472"/>
            <a:ext cx="4194943" cy="322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1B9A440-603B-FF48-9833-4B493B9038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3319">
            <a:off x="5721697" y="4556975"/>
            <a:ext cx="2870461" cy="1023726"/>
          </a:xfrm>
          <a:prstGeom prst="rect">
            <a:avLst/>
          </a:prstGeom>
          <a:noFill/>
          <a:ln>
            <a:noFill/>
          </a:ln>
          <a:effectLst>
            <a:outerShdw blurRad="228600" dist="50800" dir="21539971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56021D6-6B3D-054E-B97D-693CDDD109D2}"/>
              </a:ext>
            </a:extLst>
          </p:cNvPr>
          <p:cNvSpPr txBox="1"/>
          <p:nvPr/>
        </p:nvSpPr>
        <p:spPr>
          <a:xfrm rot="483180">
            <a:off x="2093933" y="4336983"/>
            <a:ext cx="2974737" cy="400105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mariellanica@gmail.com</a:t>
            </a:r>
            <a:endParaRPr kumimoji="0" lang="it-IT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" name="Shape 231">
            <a:extLst>
              <a:ext uri="{FF2B5EF4-FFF2-40B4-BE49-F238E27FC236}">
                <a16:creationId xmlns:a16="http://schemas.microsoft.com/office/drawing/2014/main" id="{2B78DD90-1BE1-ED47-9CA2-1F251C5F908F}"/>
              </a:ext>
            </a:extLst>
          </p:cNvPr>
          <p:cNvSpPr/>
          <p:nvPr/>
        </p:nvSpPr>
        <p:spPr>
          <a:xfrm>
            <a:off x="206926" y="5509636"/>
            <a:ext cx="5319715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800" b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err="1"/>
              <a:t>Seguite</a:t>
            </a:r>
            <a:r>
              <a:rPr dirty="0"/>
              <a:t> eTwinning Italia sui social network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</a:endParaRPr>
          </a:p>
        </p:txBody>
      </p:sp>
      <p:pic>
        <p:nvPicPr>
          <p:cNvPr id="15" name="image34.png">
            <a:extLst>
              <a:ext uri="{FF2B5EF4-FFF2-40B4-BE49-F238E27FC236}">
                <a16:creationId xmlns:a16="http://schemas.microsoft.com/office/drawing/2014/main" id="{97376835-144D-A24E-803C-D076D297DD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8981" t="59498" r="38182" b="33200"/>
          <a:stretch>
            <a:fillRect/>
          </a:stretch>
        </p:blipFill>
        <p:spPr>
          <a:xfrm>
            <a:off x="217559" y="5800797"/>
            <a:ext cx="3024191" cy="544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C9D1752-834D-854F-9DFB-5BF8C5775A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7377">
            <a:off x="2076390" y="838963"/>
            <a:ext cx="2697909" cy="184542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D5889CF-4B66-BE4A-8914-3E274E938716}"/>
              </a:ext>
            </a:extLst>
          </p:cNvPr>
          <p:cNvSpPr txBox="1"/>
          <p:nvPr/>
        </p:nvSpPr>
        <p:spPr>
          <a:xfrm rot="21016690">
            <a:off x="-28454" y="2933046"/>
            <a:ext cx="993221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5400" b="1" dirty="0" err="1"/>
              <a:t>i</a:t>
            </a:r>
            <a:r>
              <a:rPr kumimoji="0" lang="it-IT" sz="54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</a:t>
            </a:r>
            <a:r>
              <a:rPr kumimoji="0" lang="it-IT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F9F908F-20AE-124E-8220-BC52E156DCF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662893"/>
            <a:ext cx="8547515" cy="5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23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hlinkClick r:id="rId3"/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9" y="751760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58ADDB-8E6E-C648-BEAD-BB8432C3E58A}"/>
              </a:ext>
            </a:extLst>
          </p:cNvPr>
          <p:cNvSpPr txBox="1"/>
          <p:nvPr/>
        </p:nvSpPr>
        <p:spPr>
          <a:xfrm>
            <a:off x="102056" y="713241"/>
            <a:ext cx="9163723" cy="523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FillTx/>
                <a:latin typeface="+mn-lt"/>
                <a:ea typeface="+mn-ea"/>
                <a:cs typeface="+mn-cs"/>
                <a:sym typeface="Arial"/>
              </a:rPr>
              <a:t>COMPETENZE SOCIALI ED EMOTIVE DA ACQUISIRE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2E1E99D-6FF0-7948-ABC1-C8940271E619}"/>
              </a:ext>
            </a:extLst>
          </p:cNvPr>
          <p:cNvSpPr txBox="1"/>
          <p:nvPr/>
        </p:nvSpPr>
        <p:spPr>
          <a:xfrm>
            <a:off x="211136" y="1634158"/>
            <a:ext cx="8721728" cy="48936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it-IT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TOLLERANZA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it-IT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it-IT" sz="2800" b="1" dirty="0"/>
              <a:t>CAPACITA’ DI ESPRIMERSI E COMPRENDERE PUNTI DI VISTA DIVERSI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it-IT" sz="1600" b="1" dirty="0"/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it-IT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RAPPORTO EMPATICO CON GLI ALTRI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it-IT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it-IT" sz="2800" b="1" dirty="0"/>
              <a:t>COLLABORAZIONE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lang="it-IT" sz="1600" b="1" dirty="0"/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it-IT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RISPETTO DELLA DIVERSITA’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endParaRPr kumimoji="0" lang="it-IT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it-IT" sz="2800" b="1" dirty="0"/>
              <a:t>APPRENDIMENTO SOCIALE ED EMOTIVO</a:t>
            </a:r>
            <a:endParaRPr kumimoji="0" lang="it-IT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9861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B1884F5-CEEB-204C-B941-A48A0D16F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20" y="681118"/>
            <a:ext cx="6002330" cy="572444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6" y="681117"/>
            <a:ext cx="8547515" cy="5846684"/>
          </a:xfrm>
          <a:prstGeom prst="rect">
            <a:avLst/>
          </a:prstGeom>
        </p:spPr>
      </p:pic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pic>
        <p:nvPicPr>
          <p:cNvPr id="45" name="image3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9237" y="751760"/>
            <a:ext cx="865116" cy="8651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66720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hlinkClick r:id="rId3"/>
            <a:extLst>
              <a:ext uri="{FF2B5EF4-FFF2-40B4-BE49-F238E27FC236}">
                <a16:creationId xmlns:a16="http://schemas.microsoft.com/office/drawing/2014/main" id="{CB0C35F6-A11F-834C-9462-8F9C912F5F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2" y="863605"/>
            <a:ext cx="8547515" cy="5846684"/>
          </a:xfrm>
          <a:prstGeom prst="rect">
            <a:avLst/>
          </a:prstGeom>
        </p:spPr>
      </p:pic>
      <p:sp>
        <p:nvSpPr>
          <p:cNvPr id="43" name="Shape 43"/>
          <p:cNvSpPr/>
          <p:nvPr/>
        </p:nvSpPr>
        <p:spPr>
          <a:xfrm>
            <a:off x="-134939" y="6405562"/>
            <a:ext cx="9637715" cy="244478"/>
          </a:xfrm>
          <a:prstGeom prst="rect">
            <a:avLst/>
          </a:prstGeom>
          <a:gradFill>
            <a:gsLst>
              <a:gs pos="0">
                <a:srgbClr val="39B7D8"/>
              </a:gs>
              <a:gs pos="100000">
                <a:schemeClr val="accent5">
                  <a:hueOff val="249502"/>
                  <a:satOff val="48101"/>
                  <a:lumOff val="28891"/>
                </a:schemeClr>
              </a:gs>
            </a:gsLst>
            <a:lin ang="16200000"/>
          </a:gradFill>
          <a:ln>
            <a:solidFill>
              <a:srgbClr val="46AAC4"/>
            </a:solidFill>
          </a:ln>
          <a:effectLst>
            <a:outerShdw blurRad="38100" dist="23000" dir="5400000" rotWithShape="0">
              <a:srgbClr val="808080">
                <a:alpha val="34999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 44"/>
          <p:cNvSpPr/>
          <p:nvPr/>
        </p:nvSpPr>
        <p:spPr>
          <a:xfrm>
            <a:off x="434974" y="6356350"/>
            <a:ext cx="8497890" cy="35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spcBef>
                <a:spcPts val="1000"/>
              </a:spcBef>
              <a:defRPr sz="1700" b="1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Maria Nica, </a:t>
            </a:r>
            <a:r>
              <a:rPr dirty="0" err="1"/>
              <a:t>Ambasciatrice</a:t>
            </a:r>
            <a:r>
              <a:rPr dirty="0"/>
              <a:t> Nazionale eTwinning</a:t>
            </a:r>
            <a:r>
              <a:rPr lang="it-IT" dirty="0"/>
              <a:t> –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teacher</a:t>
            </a:r>
            <a:r>
              <a:rPr lang="it-IT" dirty="0"/>
              <a:t> Erasmus+</a:t>
            </a: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51C622-7C0A-3046-B069-49DF9FFC9B0A}"/>
              </a:ext>
            </a:extLst>
          </p:cNvPr>
          <p:cNvSpPr txBox="1"/>
          <p:nvPr/>
        </p:nvSpPr>
        <p:spPr>
          <a:xfrm>
            <a:off x="1338869" y="602794"/>
            <a:ext cx="7751477" cy="461661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50800" dist="50800" dir="5400000" algn="ctr" rotWithShape="0">
              <a:srgbClr val="FFC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CONOSCENZA SITUATA, COSTRUITA E CONDIVISA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8AB64B-066D-2A49-94FE-30143867F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1" y="1571238"/>
            <a:ext cx="8986235" cy="483432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3CAD116-02BF-124E-9E8C-99F68729BCFE}"/>
              </a:ext>
            </a:extLst>
          </p:cNvPr>
          <p:cNvSpPr txBox="1"/>
          <p:nvPr/>
        </p:nvSpPr>
        <p:spPr>
          <a:xfrm>
            <a:off x="2064934" y="1109578"/>
            <a:ext cx="5322928" cy="461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1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PAPERT E IL CREATIVE LEARNING</a:t>
            </a:r>
          </a:p>
        </p:txBody>
      </p:sp>
    </p:spTree>
    <p:extLst>
      <p:ext uri="{BB962C8B-B14F-4D97-AF65-F5344CB8AC3E}">
        <p14:creationId xmlns:p14="http://schemas.microsoft.com/office/powerpoint/2010/main" val="1366298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_Blank Presentation">
  <a:themeElements>
    <a:clrScheme name="2_Blank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2_Blank Presentati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2_Blank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Blank Presentation">
  <a:themeElements>
    <a:clrScheme name="2_Blank Presenta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2_Blank Presentati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2_Blank Presenta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3304</TotalTime>
  <Words>1558</Words>
  <Application>Microsoft Macintosh PowerPoint</Application>
  <PresentationFormat>Presentazione su schermo (4:3)</PresentationFormat>
  <Paragraphs>201</Paragraphs>
  <Slides>67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67</vt:i4>
      </vt:variant>
    </vt:vector>
  </HeadingPairs>
  <TitlesOfParts>
    <vt:vector size="74" baseType="lpstr">
      <vt:lpstr>Arial</vt:lpstr>
      <vt:lpstr>Calibri</vt:lpstr>
      <vt:lpstr>Chalkboard SE</vt:lpstr>
      <vt:lpstr>Open Sans</vt:lpstr>
      <vt:lpstr>OpenSans</vt:lpstr>
      <vt:lpstr>Wingdings</vt:lpstr>
      <vt:lpstr>2_Blank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FORMAZIONE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ETWINNING LIVE</vt:lpstr>
      <vt:lpstr>I  CONTATTI</vt:lpstr>
      <vt:lpstr>I  CONTATTI</vt:lpstr>
      <vt:lpstr>LA DISSEMINAZIONE</vt:lpstr>
      <vt:lpstr>Presentazione standard di PowerPoint</vt:lpstr>
      <vt:lpstr>LA RICERCA  DEI PARTNER</vt:lpstr>
      <vt:lpstr>L’ISPIRAZIONE</vt:lpstr>
      <vt:lpstr>Presentazione standard di PowerPoint</vt:lpstr>
      <vt:lpstr>CREARE IL PROGETTO</vt:lpstr>
      <vt:lpstr>Presentazione standard di PowerPoint</vt:lpstr>
      <vt:lpstr>Presentazione standard di PowerPoint</vt:lpstr>
      <vt:lpstr>IL  TWINSPACE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Microsoft Office User</cp:lastModifiedBy>
  <cp:revision>81</cp:revision>
  <dcterms:modified xsi:type="dcterms:W3CDTF">2020-11-30T21:24:14Z</dcterms:modified>
</cp:coreProperties>
</file>